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6"/>
  </p:notesMasterIdLst>
  <p:sldIdLst>
    <p:sldId id="280" r:id="rId5"/>
    <p:sldId id="310" r:id="rId6"/>
    <p:sldId id="309" r:id="rId7"/>
    <p:sldId id="291" r:id="rId8"/>
    <p:sldId id="292" r:id="rId9"/>
    <p:sldId id="285" r:id="rId10"/>
    <p:sldId id="307" r:id="rId11"/>
    <p:sldId id="308" r:id="rId12"/>
    <p:sldId id="297" r:id="rId13"/>
    <p:sldId id="298" r:id="rId14"/>
    <p:sldId id="314" r:id="rId15"/>
    <p:sldId id="301" r:id="rId16"/>
    <p:sldId id="300" r:id="rId17"/>
    <p:sldId id="303" r:id="rId18"/>
    <p:sldId id="304" r:id="rId19"/>
    <p:sldId id="315" r:id="rId20"/>
    <p:sldId id="312" r:id="rId21"/>
    <p:sldId id="296" r:id="rId22"/>
    <p:sldId id="316" r:id="rId23"/>
    <p:sldId id="302" r:id="rId24"/>
    <p:sldId id="2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19" autoAdjust="0"/>
  </p:normalViewPr>
  <p:slideViewPr>
    <p:cSldViewPr snapToGrid="0">
      <p:cViewPr varScale="1">
        <p:scale>
          <a:sx n="103" d="100"/>
          <a:sy n="103" d="100"/>
        </p:scale>
        <p:origin x="1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AE207D-6036-4488-BFB2-182BB6612CA4}" type="datetimeFigureOut">
              <a:rPr lang="en-US" smtClean="0"/>
              <a:t>7/2/2020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39E1FB-73D3-408A-A44E-A408D2FA5070}" type="slidenum">
              <a:rPr lang="en-US" smtClean="0"/>
              <a:t>‹#›</a:t>
            </a:fld>
            <a:endParaRPr lang="en-US"/>
          </a:p>
        </p:txBody>
      </p:sp>
    </p:spTree>
    <p:extLst>
      <p:ext uri="{BB962C8B-B14F-4D97-AF65-F5344CB8AC3E}">
        <p14:creationId xmlns:p14="http://schemas.microsoft.com/office/powerpoint/2010/main" val="1714627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rPr>
              <a:t>Speaker Notes:</a:t>
            </a:r>
            <a:r>
              <a:rPr lang="en-US" dirty="0">
                <a:effectLst/>
              </a:rPr>
              <a:t>  Group 2 explored lifestyle behaviors between populations of Gen M and Gen X.  This study examines these behaviors over a five-year period showing trends between and diet and exercise.  The data was collected via in person health interviews.  For the purpose of this study, nutritional habits are defined as the percent of adults reported consuming fruits and vegetables less than one time a day. Exercise is defined as the percentage of adults who engaged in NO leisure-time physical activity.</a:t>
            </a:r>
          </a:p>
          <a:p>
            <a:endParaRPr lang="en-US" dirty="0"/>
          </a:p>
        </p:txBody>
      </p:sp>
      <p:sp>
        <p:nvSpPr>
          <p:cNvPr id="4" name="Slide Number Placeholder 3"/>
          <p:cNvSpPr>
            <a:spLocks noGrp="1"/>
          </p:cNvSpPr>
          <p:nvPr>
            <p:ph type="sldNum" sz="quarter" idx="5"/>
          </p:nvPr>
        </p:nvSpPr>
        <p:spPr/>
        <p:txBody>
          <a:bodyPr/>
          <a:lstStyle/>
          <a:p>
            <a:fld id="{1729F678-6C36-4057-A13D-51EF0CC9007A}" type="slidenum">
              <a:rPr lang="en-US" smtClean="0"/>
              <a:t>2</a:t>
            </a:fld>
            <a:endParaRPr lang="en-US"/>
          </a:p>
        </p:txBody>
      </p:sp>
    </p:spTree>
    <p:extLst>
      <p:ext uri="{BB962C8B-B14F-4D97-AF65-F5344CB8AC3E}">
        <p14:creationId xmlns:p14="http://schemas.microsoft.com/office/powerpoint/2010/main" val="398493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Speaker Notes:  </a:t>
            </a:r>
            <a:r>
              <a:rPr lang="en-US" sz="1200" kern="1200" dirty="0">
                <a:solidFill>
                  <a:schemeClr val="tx1"/>
                </a:solidFill>
                <a:effectLst/>
                <a:latin typeface="+mn-lt"/>
                <a:ea typeface="+mn-ea"/>
                <a:cs typeface="+mn-cs"/>
              </a:rPr>
              <a:t>The origin of this study started with the access and impact of nutrition to several conditions including death.  The group focused on the condition of obesity and to land on the parameters we set for this study asked a variety of questions.  Recognizing varying factors to obesity we focused on the consumption of healthy foods and exercise as according to the CDC poor nutrition contributes to obesity and active people are at less risk for serious health problems like obesity.</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Describe whether you were able to answer these questions to your satisfaction, and briefly summarize your findings.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most cases we were able to answer these questions however, in one particular instance, there wasn’t a one to one comparison to make the correct assumption. For instance, we weren’t able to show the correlation between exercise and nutrition because there were 4 questions with different parameters for physical exercise and 1 question with the same parameter for nutrition.</a:t>
            </a:r>
            <a:endParaRPr lang="en-US" dirty="0"/>
          </a:p>
        </p:txBody>
      </p:sp>
      <p:sp>
        <p:nvSpPr>
          <p:cNvPr id="4" name="Slide Number Placeholder 3"/>
          <p:cNvSpPr>
            <a:spLocks noGrp="1"/>
          </p:cNvSpPr>
          <p:nvPr>
            <p:ph type="sldNum" sz="quarter" idx="5"/>
          </p:nvPr>
        </p:nvSpPr>
        <p:spPr/>
        <p:txBody>
          <a:bodyPr/>
          <a:lstStyle/>
          <a:p>
            <a:fld id="{1729F678-6C36-4057-A13D-51EF0CC9007A}" type="slidenum">
              <a:rPr lang="en-US" smtClean="0"/>
              <a:t>3</a:t>
            </a:fld>
            <a:endParaRPr lang="en-US"/>
          </a:p>
        </p:txBody>
      </p:sp>
    </p:spTree>
    <p:extLst>
      <p:ext uri="{BB962C8B-B14F-4D97-AF65-F5344CB8AC3E}">
        <p14:creationId xmlns:p14="http://schemas.microsoft.com/office/powerpoint/2010/main" val="20840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39E1FB-73D3-408A-A44E-A408D2FA5070}" type="slidenum">
              <a:rPr lang="en-US" smtClean="0"/>
              <a:t>8</a:t>
            </a:fld>
            <a:endParaRPr lang="en-US"/>
          </a:p>
        </p:txBody>
      </p:sp>
    </p:spTree>
    <p:extLst>
      <p:ext uri="{BB962C8B-B14F-4D97-AF65-F5344CB8AC3E}">
        <p14:creationId xmlns:p14="http://schemas.microsoft.com/office/powerpoint/2010/main" val="61016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1" dirty="0">
                <a:solidFill>
                  <a:srgbClr val="21859E"/>
                </a:solidFill>
              </a:rPr>
              <a:t>To do a correlation between nutrition which includes the questions relative to eating veggies and fruits, we found that there was an uneven population between Gen X and Gen M and had to shrink the data.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1" dirty="0">
                <a:solidFill>
                  <a:srgbClr val="21859E"/>
                </a:solidFill>
              </a:rPr>
              <a:t>The deleting the </a:t>
            </a:r>
            <a:r>
              <a:rPr lang="en-US" sz="1200" i="1" dirty="0" err="1">
                <a:solidFill>
                  <a:srgbClr val="21859E"/>
                </a:solidFill>
              </a:rPr>
              <a:t>paren</a:t>
            </a:r>
            <a:r>
              <a:rPr lang="en-US" sz="1200" i="1" dirty="0">
                <a:solidFill>
                  <a:srgbClr val="21859E"/>
                </a:solidFill>
              </a:rPr>
              <a:t> issue came from splitting the latitude and longitude data.</a:t>
            </a:r>
            <a:r>
              <a:rPr lang="en-US" sz="1200" dirty="0">
                <a:solidFill>
                  <a:srgbClr val="21859E"/>
                </a:solidFill>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1" dirty="0">
                <a:solidFill>
                  <a:srgbClr val="21859E"/>
                </a:solidFill>
              </a:rPr>
              <a:t>Re-Run your python script from the first cell constantly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21859E"/>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21859E"/>
              </a:solidFill>
            </a:endParaRPr>
          </a:p>
          <a:p>
            <a:endParaRPr lang="en-US" dirty="0"/>
          </a:p>
        </p:txBody>
      </p:sp>
      <p:sp>
        <p:nvSpPr>
          <p:cNvPr id="4" name="Slide Number Placeholder 3"/>
          <p:cNvSpPr>
            <a:spLocks noGrp="1"/>
          </p:cNvSpPr>
          <p:nvPr>
            <p:ph type="sldNum" sz="quarter" idx="5"/>
          </p:nvPr>
        </p:nvSpPr>
        <p:spPr/>
        <p:txBody>
          <a:bodyPr/>
          <a:lstStyle/>
          <a:p>
            <a:fld id="{1729F678-6C36-4057-A13D-51EF0CC9007A}" type="slidenum">
              <a:rPr lang="en-US" smtClean="0"/>
              <a:t>17</a:t>
            </a:fld>
            <a:endParaRPr lang="en-US"/>
          </a:p>
        </p:txBody>
      </p:sp>
    </p:spTree>
    <p:extLst>
      <p:ext uri="{BB962C8B-B14F-4D97-AF65-F5344CB8AC3E}">
        <p14:creationId xmlns:p14="http://schemas.microsoft.com/office/powerpoint/2010/main" val="1130651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r>
              <a:rPr lang="en-US" sz="4000" dirty="0"/>
              <a:t>The Impact of Behavioral Traits   of Gen X and Millennials on Obesity.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85000" lnSpcReduction="10000"/>
          </a:bodyPr>
          <a:lstStyle/>
          <a:p>
            <a:pPr algn="l"/>
            <a:r>
              <a:rPr lang="en-US" sz="2300" dirty="0">
                <a:solidFill>
                  <a:srgbClr val="5792BA"/>
                </a:solidFill>
              </a:rPr>
              <a:t>Dan K, </a:t>
            </a:r>
            <a:r>
              <a:rPr lang="en-US" dirty="0">
                <a:solidFill>
                  <a:srgbClr val="5792BA"/>
                </a:solidFill>
              </a:rPr>
              <a:t>Darlene B, </a:t>
            </a:r>
            <a:r>
              <a:rPr lang="en-US" sz="2300" dirty="0">
                <a:solidFill>
                  <a:srgbClr val="5792BA"/>
                </a:solidFill>
              </a:rPr>
              <a:t>Darlene K,</a:t>
            </a:r>
          </a:p>
          <a:p>
            <a:pPr algn="l"/>
            <a:r>
              <a:rPr lang="en-US" sz="2300" dirty="0">
                <a:solidFill>
                  <a:srgbClr val="5792BA"/>
                </a:solidFill>
              </a:rPr>
              <a:t>Taylor R.</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CE65-F156-4FFC-BD7B-AF0F20965E19}"/>
              </a:ext>
            </a:extLst>
          </p:cNvPr>
          <p:cNvSpPr>
            <a:spLocks noGrp="1"/>
          </p:cNvSpPr>
          <p:nvPr>
            <p:ph type="title"/>
          </p:nvPr>
        </p:nvSpPr>
        <p:spPr/>
        <p:txBody>
          <a:bodyPr>
            <a:normAutofit fontScale="90000"/>
          </a:bodyPr>
          <a:lstStyle/>
          <a:p>
            <a:r>
              <a:rPr lang="en-US" dirty="0"/>
              <a:t>Does activity affect obesity over time, and how does it relate to different generations?</a:t>
            </a:r>
          </a:p>
        </p:txBody>
      </p:sp>
      <p:pic>
        <p:nvPicPr>
          <p:cNvPr id="16" name="Content Placeholder 15" descr="A screenshot of a cell phone&#10;&#10;Description automatically generated">
            <a:extLst>
              <a:ext uri="{FF2B5EF4-FFF2-40B4-BE49-F238E27FC236}">
                <a16:creationId xmlns:a16="http://schemas.microsoft.com/office/drawing/2014/main" id="{68889544-7635-4CDF-84BE-72469C80AFF9}"/>
              </a:ext>
            </a:extLst>
          </p:cNvPr>
          <p:cNvPicPr>
            <a:picLocks noGrp="1" noChangeAspect="1"/>
          </p:cNvPicPr>
          <p:nvPr>
            <p:ph sz="half" idx="1"/>
          </p:nvPr>
        </p:nvPicPr>
        <p:blipFill>
          <a:blip r:embed="rId2"/>
          <a:stretch>
            <a:fillRect/>
          </a:stretch>
        </p:blipFill>
        <p:spPr>
          <a:xfrm>
            <a:off x="1391611" y="1984992"/>
            <a:ext cx="9408777" cy="4626823"/>
          </a:xfrm>
        </p:spPr>
      </p:pic>
    </p:spTree>
    <p:extLst>
      <p:ext uri="{BB962C8B-B14F-4D97-AF65-F5344CB8AC3E}">
        <p14:creationId xmlns:p14="http://schemas.microsoft.com/office/powerpoint/2010/main" val="3079694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5EC1-EE01-445F-8387-F90852968FF7}"/>
              </a:ext>
            </a:extLst>
          </p:cNvPr>
          <p:cNvSpPr>
            <a:spLocks noGrp="1"/>
          </p:cNvSpPr>
          <p:nvPr>
            <p:ph type="title"/>
          </p:nvPr>
        </p:nvSpPr>
        <p:spPr/>
        <p:txBody>
          <a:bodyPr>
            <a:normAutofit fontScale="90000"/>
          </a:bodyPr>
          <a:lstStyle/>
          <a:p>
            <a:r>
              <a:rPr lang="en-US" dirty="0"/>
              <a:t>Does activity affect obesity over time, and how does it relate to different generations?</a:t>
            </a:r>
          </a:p>
        </p:txBody>
      </p:sp>
      <p:pic>
        <p:nvPicPr>
          <p:cNvPr id="3" name="Picture 2">
            <a:extLst>
              <a:ext uri="{FF2B5EF4-FFF2-40B4-BE49-F238E27FC236}">
                <a16:creationId xmlns:a16="http://schemas.microsoft.com/office/drawing/2014/main" id="{A1B6DB32-08A4-4AAB-AFC8-0D4F87D32B92}"/>
              </a:ext>
            </a:extLst>
          </p:cNvPr>
          <p:cNvPicPr>
            <a:picLocks noChangeAspect="1"/>
          </p:cNvPicPr>
          <p:nvPr/>
        </p:nvPicPr>
        <p:blipFill>
          <a:blip r:embed="rId2"/>
          <a:stretch>
            <a:fillRect/>
          </a:stretch>
        </p:blipFill>
        <p:spPr>
          <a:xfrm>
            <a:off x="1995973" y="1841581"/>
            <a:ext cx="8189406" cy="5016419"/>
          </a:xfrm>
          <a:prstGeom prst="rect">
            <a:avLst/>
          </a:prstGeom>
        </p:spPr>
      </p:pic>
    </p:spTree>
    <p:extLst>
      <p:ext uri="{BB962C8B-B14F-4D97-AF65-F5344CB8AC3E}">
        <p14:creationId xmlns:p14="http://schemas.microsoft.com/office/powerpoint/2010/main" val="3019520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C14D-4213-46D8-8EE3-1FDCE30EA8E2}"/>
              </a:ext>
            </a:extLst>
          </p:cNvPr>
          <p:cNvSpPr>
            <a:spLocks noGrp="1"/>
          </p:cNvSpPr>
          <p:nvPr>
            <p:ph type="title"/>
          </p:nvPr>
        </p:nvSpPr>
        <p:spPr/>
        <p:txBody>
          <a:bodyPr>
            <a:normAutofit/>
          </a:bodyPr>
          <a:lstStyle/>
          <a:p>
            <a:r>
              <a:rPr lang="en-US" sz="4800" dirty="0"/>
              <a:t>Generation X</a:t>
            </a:r>
            <a:endParaRPr lang="en-US" dirty="0"/>
          </a:p>
        </p:txBody>
      </p:sp>
      <p:sp>
        <p:nvSpPr>
          <p:cNvPr id="3" name="Text Placeholder 2">
            <a:extLst>
              <a:ext uri="{FF2B5EF4-FFF2-40B4-BE49-F238E27FC236}">
                <a16:creationId xmlns:a16="http://schemas.microsoft.com/office/drawing/2014/main" id="{0E29072B-8335-4C6D-A74D-7D9933C2B911}"/>
              </a:ext>
            </a:extLst>
          </p:cNvPr>
          <p:cNvSpPr>
            <a:spLocks noGrp="1"/>
          </p:cNvSpPr>
          <p:nvPr>
            <p:ph type="body" idx="1"/>
          </p:nvPr>
        </p:nvSpPr>
        <p:spPr>
          <a:xfrm>
            <a:off x="1064071" y="1846210"/>
            <a:ext cx="4764764" cy="692494"/>
          </a:xfrm>
        </p:spPr>
        <p:txBody>
          <a:bodyPr/>
          <a:lstStyle/>
          <a:p>
            <a:r>
              <a:rPr lang="en-US" sz="2000" dirty="0"/>
              <a:t>Pearson correlation coefficient between ‘Being Obese’ and ‘No physical activity’</a:t>
            </a:r>
          </a:p>
        </p:txBody>
      </p:sp>
      <p:pic>
        <p:nvPicPr>
          <p:cNvPr id="7" name="Content Placeholder 6">
            <a:extLst>
              <a:ext uri="{FF2B5EF4-FFF2-40B4-BE49-F238E27FC236}">
                <a16:creationId xmlns:a16="http://schemas.microsoft.com/office/drawing/2014/main" id="{4DA584A0-D323-44B4-8D0B-A5F0429F536A}"/>
              </a:ext>
            </a:extLst>
          </p:cNvPr>
          <p:cNvPicPr>
            <a:picLocks noGrp="1" noChangeAspect="1"/>
          </p:cNvPicPr>
          <p:nvPr>
            <p:ph sz="half" idx="2"/>
          </p:nvPr>
        </p:nvPicPr>
        <p:blipFill>
          <a:blip r:embed="rId2"/>
          <a:stretch>
            <a:fillRect/>
          </a:stretch>
        </p:blipFill>
        <p:spPr>
          <a:xfrm>
            <a:off x="1542093" y="2806101"/>
            <a:ext cx="3772227" cy="2834886"/>
          </a:xfrm>
          <a:prstGeom prst="rect">
            <a:avLst/>
          </a:prstGeom>
        </p:spPr>
      </p:pic>
      <p:sp>
        <p:nvSpPr>
          <p:cNvPr id="5" name="Text Placeholder 4">
            <a:extLst>
              <a:ext uri="{FF2B5EF4-FFF2-40B4-BE49-F238E27FC236}">
                <a16:creationId xmlns:a16="http://schemas.microsoft.com/office/drawing/2014/main" id="{9D1282F0-E406-405B-AAC3-EAC0D7088B73}"/>
              </a:ext>
            </a:extLst>
          </p:cNvPr>
          <p:cNvSpPr>
            <a:spLocks noGrp="1"/>
          </p:cNvSpPr>
          <p:nvPr>
            <p:ph type="body" sz="quarter" idx="3"/>
          </p:nvPr>
        </p:nvSpPr>
        <p:spPr>
          <a:xfrm>
            <a:off x="6348347" y="2093748"/>
            <a:ext cx="4779582" cy="692495"/>
          </a:xfrm>
        </p:spPr>
        <p:txBody>
          <a:bodyPr/>
          <a:lstStyle/>
          <a:p>
            <a:r>
              <a:rPr lang="en-US" sz="2000" dirty="0"/>
              <a:t>Pearson correlation coefficient between ‘Being Obese’ and ‘No vegetable or fruit consumption’</a:t>
            </a:r>
          </a:p>
        </p:txBody>
      </p:sp>
      <p:pic>
        <p:nvPicPr>
          <p:cNvPr id="11" name="Content Placeholder 10">
            <a:extLst>
              <a:ext uri="{FF2B5EF4-FFF2-40B4-BE49-F238E27FC236}">
                <a16:creationId xmlns:a16="http://schemas.microsoft.com/office/drawing/2014/main" id="{04E6C08D-1EB7-45E9-962A-C298D542A487}"/>
              </a:ext>
            </a:extLst>
          </p:cNvPr>
          <p:cNvPicPr>
            <a:picLocks noGrp="1" noChangeAspect="1"/>
          </p:cNvPicPr>
          <p:nvPr>
            <p:ph sz="quarter" idx="4"/>
          </p:nvPr>
        </p:nvPicPr>
        <p:blipFill>
          <a:blip r:embed="rId3"/>
          <a:stretch>
            <a:fillRect/>
          </a:stretch>
        </p:blipFill>
        <p:spPr>
          <a:xfrm>
            <a:off x="6843706" y="2844204"/>
            <a:ext cx="3817951" cy="2758679"/>
          </a:xfrm>
          <a:prstGeom prst="rect">
            <a:avLst/>
          </a:prstGeom>
        </p:spPr>
      </p:pic>
    </p:spTree>
    <p:extLst>
      <p:ext uri="{BB962C8B-B14F-4D97-AF65-F5344CB8AC3E}">
        <p14:creationId xmlns:p14="http://schemas.microsoft.com/office/powerpoint/2010/main" val="3714457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AF33-E24E-4F86-87ED-F02F71988E41}"/>
              </a:ext>
            </a:extLst>
          </p:cNvPr>
          <p:cNvSpPr>
            <a:spLocks noGrp="1"/>
          </p:cNvSpPr>
          <p:nvPr>
            <p:ph type="title"/>
          </p:nvPr>
        </p:nvSpPr>
        <p:spPr/>
        <p:txBody>
          <a:bodyPr/>
          <a:lstStyle/>
          <a:p>
            <a:r>
              <a:rPr lang="en-US" dirty="0"/>
              <a:t>Millennials</a:t>
            </a:r>
          </a:p>
        </p:txBody>
      </p:sp>
      <p:sp>
        <p:nvSpPr>
          <p:cNvPr id="3" name="Text Placeholder 2">
            <a:extLst>
              <a:ext uri="{FF2B5EF4-FFF2-40B4-BE49-F238E27FC236}">
                <a16:creationId xmlns:a16="http://schemas.microsoft.com/office/drawing/2014/main" id="{EDC262D1-5AF4-4904-8736-CD569063D1EB}"/>
              </a:ext>
            </a:extLst>
          </p:cNvPr>
          <p:cNvSpPr>
            <a:spLocks noGrp="1"/>
          </p:cNvSpPr>
          <p:nvPr>
            <p:ph type="body" idx="1"/>
          </p:nvPr>
        </p:nvSpPr>
        <p:spPr/>
        <p:txBody>
          <a:bodyPr/>
          <a:lstStyle/>
          <a:p>
            <a:r>
              <a:rPr lang="en-US" sz="2000" dirty="0"/>
              <a:t>Pearson correlation coefficient between ‘Being Obese’ and ‘No physical activity’</a:t>
            </a:r>
          </a:p>
        </p:txBody>
      </p:sp>
      <p:pic>
        <p:nvPicPr>
          <p:cNvPr id="7" name="Content Placeholder 6">
            <a:extLst>
              <a:ext uri="{FF2B5EF4-FFF2-40B4-BE49-F238E27FC236}">
                <a16:creationId xmlns:a16="http://schemas.microsoft.com/office/drawing/2014/main" id="{347D8A93-4015-479F-834C-ACF304C2116B}"/>
              </a:ext>
            </a:extLst>
          </p:cNvPr>
          <p:cNvPicPr>
            <a:picLocks noGrp="1" noChangeAspect="1"/>
          </p:cNvPicPr>
          <p:nvPr>
            <p:ph sz="half" idx="2"/>
          </p:nvPr>
        </p:nvPicPr>
        <p:blipFill>
          <a:blip r:embed="rId2"/>
          <a:stretch>
            <a:fillRect/>
          </a:stretch>
        </p:blipFill>
        <p:spPr>
          <a:xfrm>
            <a:off x="1519231" y="2813722"/>
            <a:ext cx="3817951" cy="2819644"/>
          </a:xfrm>
          <a:prstGeom prst="rect">
            <a:avLst/>
          </a:prstGeom>
        </p:spPr>
      </p:pic>
      <p:sp>
        <p:nvSpPr>
          <p:cNvPr id="5" name="Text Placeholder 4">
            <a:extLst>
              <a:ext uri="{FF2B5EF4-FFF2-40B4-BE49-F238E27FC236}">
                <a16:creationId xmlns:a16="http://schemas.microsoft.com/office/drawing/2014/main" id="{5F6C2431-1938-46BD-85F1-35D503F93A2D}"/>
              </a:ext>
            </a:extLst>
          </p:cNvPr>
          <p:cNvSpPr>
            <a:spLocks noGrp="1"/>
          </p:cNvSpPr>
          <p:nvPr>
            <p:ph type="body" sz="quarter" idx="3"/>
          </p:nvPr>
        </p:nvSpPr>
        <p:spPr>
          <a:xfrm>
            <a:off x="6362890" y="2117416"/>
            <a:ext cx="4779582" cy="692495"/>
          </a:xfrm>
        </p:spPr>
        <p:txBody>
          <a:bodyPr/>
          <a:lstStyle/>
          <a:p>
            <a:r>
              <a:rPr lang="en-US" sz="2000" dirty="0"/>
              <a:t>Pearson correlation coefficient between ‘Being Obese’ and ‘No vegetable or fruit consumption’</a:t>
            </a:r>
          </a:p>
        </p:txBody>
      </p:sp>
      <p:pic>
        <p:nvPicPr>
          <p:cNvPr id="8" name="Content Placeholder 7">
            <a:extLst>
              <a:ext uri="{FF2B5EF4-FFF2-40B4-BE49-F238E27FC236}">
                <a16:creationId xmlns:a16="http://schemas.microsoft.com/office/drawing/2014/main" id="{623B9551-7751-4C25-8DA7-1C76164B4D33}"/>
              </a:ext>
            </a:extLst>
          </p:cNvPr>
          <p:cNvPicPr>
            <a:picLocks noGrp="1" noChangeAspect="1"/>
          </p:cNvPicPr>
          <p:nvPr>
            <p:ph sz="quarter" idx="4"/>
          </p:nvPr>
        </p:nvPicPr>
        <p:blipFill>
          <a:blip r:embed="rId3"/>
          <a:stretch>
            <a:fillRect/>
          </a:stretch>
        </p:blipFill>
        <p:spPr>
          <a:xfrm>
            <a:off x="6858947" y="2809911"/>
            <a:ext cx="3787468" cy="2827265"/>
          </a:xfrm>
          <a:prstGeom prst="rect">
            <a:avLst/>
          </a:prstGeom>
        </p:spPr>
      </p:pic>
    </p:spTree>
    <p:extLst>
      <p:ext uri="{BB962C8B-B14F-4D97-AF65-F5344CB8AC3E}">
        <p14:creationId xmlns:p14="http://schemas.microsoft.com/office/powerpoint/2010/main" val="385806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938F-9796-4625-8AFA-F532ED2C977B}"/>
              </a:ext>
            </a:extLst>
          </p:cNvPr>
          <p:cNvSpPr>
            <a:spLocks noGrp="1"/>
          </p:cNvSpPr>
          <p:nvPr>
            <p:ph type="title"/>
          </p:nvPr>
        </p:nvSpPr>
        <p:spPr/>
        <p:txBody>
          <a:bodyPr/>
          <a:lstStyle/>
          <a:p>
            <a:r>
              <a:rPr lang="en-US" dirty="0"/>
              <a:t>Correlation does not imply Causation</a:t>
            </a:r>
          </a:p>
        </p:txBody>
      </p:sp>
      <p:sp>
        <p:nvSpPr>
          <p:cNvPr id="3" name="Text Placeholder 2">
            <a:extLst>
              <a:ext uri="{FF2B5EF4-FFF2-40B4-BE49-F238E27FC236}">
                <a16:creationId xmlns:a16="http://schemas.microsoft.com/office/drawing/2014/main" id="{195761A5-A67E-4539-B66B-E18904167742}"/>
              </a:ext>
            </a:extLst>
          </p:cNvPr>
          <p:cNvSpPr>
            <a:spLocks noGrp="1"/>
          </p:cNvSpPr>
          <p:nvPr>
            <p:ph type="body" sz="half" idx="13"/>
          </p:nvPr>
        </p:nvSpPr>
        <p:spPr/>
        <p:txBody>
          <a:bodyPr/>
          <a:lstStyle/>
          <a:p>
            <a:r>
              <a:rPr lang="en-US" dirty="0"/>
              <a:t>Statisticians everywhere</a:t>
            </a:r>
          </a:p>
        </p:txBody>
      </p:sp>
      <p:sp>
        <p:nvSpPr>
          <p:cNvPr id="4" name="Text Placeholder 3">
            <a:extLst>
              <a:ext uri="{FF2B5EF4-FFF2-40B4-BE49-F238E27FC236}">
                <a16:creationId xmlns:a16="http://schemas.microsoft.com/office/drawing/2014/main" id="{8AAD62AA-615E-4DA1-99B2-E9E6CE616E2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514637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652AC-C484-495B-866A-1FA029CFAB1A}"/>
              </a:ext>
            </a:extLst>
          </p:cNvPr>
          <p:cNvPicPr>
            <a:picLocks noChangeAspect="1"/>
          </p:cNvPicPr>
          <p:nvPr/>
        </p:nvPicPr>
        <p:blipFill>
          <a:blip r:embed="rId2"/>
          <a:stretch>
            <a:fillRect/>
          </a:stretch>
        </p:blipFill>
        <p:spPr>
          <a:xfrm>
            <a:off x="0" y="1025769"/>
            <a:ext cx="12192000" cy="4806462"/>
          </a:xfrm>
          <a:prstGeom prst="rect">
            <a:avLst/>
          </a:prstGeom>
        </p:spPr>
      </p:pic>
    </p:spTree>
    <p:extLst>
      <p:ext uri="{BB962C8B-B14F-4D97-AF65-F5344CB8AC3E}">
        <p14:creationId xmlns:p14="http://schemas.microsoft.com/office/powerpoint/2010/main" val="362121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A086-B2EE-4795-8802-4D0B825B86C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85B46E7-674D-406A-A284-DB0C04C9F5A9}"/>
              </a:ext>
            </a:extLst>
          </p:cNvPr>
          <p:cNvSpPr>
            <a:spLocks noGrp="1"/>
          </p:cNvSpPr>
          <p:nvPr>
            <p:ph idx="1"/>
          </p:nvPr>
        </p:nvSpPr>
        <p:spPr/>
        <p:txBody>
          <a:bodyPr/>
          <a:lstStyle/>
          <a:p>
            <a:r>
              <a:rPr lang="en-US" dirty="0"/>
              <a:t>No single nutrition behavior had significant correlation (negative or positive!) on Obesity Rates, but when like traits were combined it did (i.e. eating 0 veggies or fruit each week).</a:t>
            </a:r>
          </a:p>
          <a:p>
            <a:r>
              <a:rPr lang="en-US" dirty="0"/>
              <a:t>Exercise Behaviors  had a significant impact on obesity rates for both generations.</a:t>
            </a:r>
          </a:p>
          <a:p>
            <a:r>
              <a:rPr lang="en-US" dirty="0"/>
              <a:t>Age and Generation seems to play a significant role in reported rates of obesity. Millennials show a correlation between their unhealthy eating habitats and obesity rates. </a:t>
            </a:r>
          </a:p>
          <a:p>
            <a:endParaRPr lang="en-US" dirty="0"/>
          </a:p>
          <a:p>
            <a:endParaRPr lang="en-US" dirty="0"/>
          </a:p>
        </p:txBody>
      </p:sp>
    </p:spTree>
    <p:extLst>
      <p:ext uri="{BB962C8B-B14F-4D97-AF65-F5344CB8AC3E}">
        <p14:creationId xmlns:p14="http://schemas.microsoft.com/office/powerpoint/2010/main" val="807634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E8F9E-A862-4E67-AA04-12A009103765}"/>
              </a:ext>
            </a:extLst>
          </p:cNvPr>
          <p:cNvSpPr>
            <a:spLocks noGrp="1"/>
          </p:cNvSpPr>
          <p:nvPr>
            <p:ph type="body" idx="1"/>
          </p:nvPr>
        </p:nvSpPr>
        <p:spPr>
          <a:xfrm>
            <a:off x="1662643" y="4233474"/>
            <a:ext cx="8856133" cy="2370667"/>
          </a:xfrm>
        </p:spPr>
        <p:txBody>
          <a:bodyPr vert="horz" lIns="91440" tIns="45720" rIns="91440" bIns="45720" rtlCol="0" anchor="t">
            <a:noAutofit/>
          </a:bodyPr>
          <a:lstStyle/>
          <a:p>
            <a:pPr marL="457200" lvl="0" indent="-457200" algn="l">
              <a:lnSpc>
                <a:spcPct val="90000"/>
              </a:lnSpc>
              <a:buFont typeface="Wingdings" panose="05000000000000000000" pitchFamily="2" charset="2"/>
              <a:buChar char="Ø"/>
            </a:pPr>
            <a:r>
              <a:rPr lang="en-US" sz="2800" b="1" dirty="0" err="1"/>
              <a:t>ValueError</a:t>
            </a:r>
            <a:r>
              <a:rPr lang="en-US" sz="2800" b="1" dirty="0"/>
              <a:t>: x and y must have the same length</a:t>
            </a:r>
          </a:p>
          <a:p>
            <a:pPr marL="457200" indent="-457200" algn="l">
              <a:lnSpc>
                <a:spcPct val="90000"/>
              </a:lnSpc>
              <a:buFont typeface="Wingdings" panose="05000000000000000000" pitchFamily="2" charset="2"/>
              <a:buChar char="Ø"/>
            </a:pPr>
            <a:r>
              <a:rPr lang="en-US" sz="2800" b="1" dirty="0"/>
              <a:t>Deleting a ‘(‘</a:t>
            </a:r>
          </a:p>
          <a:p>
            <a:pPr marL="457200" lvl="0" indent="-457200" algn="l">
              <a:lnSpc>
                <a:spcPct val="90000"/>
              </a:lnSpc>
              <a:buFont typeface="Wingdings" panose="05000000000000000000" pitchFamily="2" charset="2"/>
              <a:buChar char="Ø"/>
            </a:pPr>
            <a:r>
              <a:rPr lang="en-US" sz="2800" b="1" dirty="0" err="1"/>
              <a:t>NameError</a:t>
            </a:r>
            <a:r>
              <a:rPr lang="en-US" sz="2800" b="1" dirty="0"/>
              <a:t>: name 'pd' is not defined</a:t>
            </a:r>
          </a:p>
          <a:p>
            <a:pPr>
              <a:lnSpc>
                <a:spcPct val="90000"/>
              </a:lnSpc>
            </a:pPr>
            <a:endParaRPr lang="en-US" sz="2800" i="1" dirty="0">
              <a:solidFill>
                <a:srgbClr val="21859E"/>
              </a:solidFill>
            </a:endParaRPr>
          </a:p>
          <a:p>
            <a:pPr>
              <a:lnSpc>
                <a:spcPct val="90000"/>
              </a:lnSpc>
            </a:pPr>
            <a:endParaRPr lang="en-US" sz="2800" dirty="0">
              <a:solidFill>
                <a:srgbClr val="21859E"/>
              </a:solidFill>
            </a:endParaRPr>
          </a:p>
        </p:txBody>
      </p:sp>
      <p:pic>
        <p:nvPicPr>
          <p:cNvPr id="1026" name="Picture 2" descr="Three Lessons Learned from Running a Small Business | Carey the Torch">
            <a:extLst>
              <a:ext uri="{FF2B5EF4-FFF2-40B4-BE49-F238E27FC236}">
                <a16:creationId xmlns:a16="http://schemas.microsoft.com/office/drawing/2014/main" id="{FF7E12F0-7C2A-4E7B-AF10-E5151D2C7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80" r="8182" b="2"/>
          <a:stretch/>
        </p:blipFill>
        <p:spPr bwMode="auto">
          <a:xfrm>
            <a:off x="3137916" y="715207"/>
            <a:ext cx="5916168" cy="3108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EE388A-419D-44F3-89B8-31EA3D98288E}"/>
              </a:ext>
            </a:extLst>
          </p:cNvPr>
          <p:cNvSpPr>
            <a:spLocks noGrp="1"/>
          </p:cNvSpPr>
          <p:nvPr>
            <p:ph type="title"/>
          </p:nvPr>
        </p:nvSpPr>
        <p:spPr>
          <a:xfrm>
            <a:off x="1370693" y="0"/>
            <a:ext cx="9440034" cy="901928"/>
          </a:xfrm>
        </p:spPr>
        <p:txBody>
          <a:bodyPr vert="horz" lIns="91440" tIns="45720" rIns="91440" bIns="45720" rtlCol="0" anchor="b">
            <a:normAutofit/>
          </a:bodyPr>
          <a:lstStyle/>
          <a:p>
            <a:r>
              <a:rPr lang="en-US" sz="4800" b="1"/>
              <a:t>Post Mortem</a:t>
            </a:r>
            <a:endParaRPr lang="en-US" sz="4800" b="1" dirty="0"/>
          </a:p>
        </p:txBody>
      </p:sp>
    </p:spTree>
    <p:extLst>
      <p:ext uri="{BB962C8B-B14F-4D97-AF65-F5344CB8AC3E}">
        <p14:creationId xmlns:p14="http://schemas.microsoft.com/office/powerpoint/2010/main" val="130762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D89A-ECAA-4227-8D8C-8108D18A3F54}"/>
              </a:ext>
            </a:extLst>
          </p:cNvPr>
          <p:cNvSpPr>
            <a:spLocks noGrp="1"/>
          </p:cNvSpPr>
          <p:nvPr>
            <p:ph type="title"/>
          </p:nvPr>
        </p:nvSpPr>
        <p:spPr/>
        <p:txBody>
          <a:bodyPr>
            <a:normAutofit fontScale="90000"/>
          </a:bodyPr>
          <a:lstStyle/>
          <a:p>
            <a:r>
              <a:rPr lang="en-US" sz="4800" b="1" dirty="0" err="1"/>
              <a:t>ValueError</a:t>
            </a:r>
            <a:r>
              <a:rPr lang="en-US" sz="4800" b="1" dirty="0"/>
              <a:t>: x and y must have the same length.</a:t>
            </a:r>
            <a:br>
              <a:rPr lang="en-US" sz="4800" b="1" dirty="0"/>
            </a:br>
            <a:endParaRPr lang="en-US" dirty="0"/>
          </a:p>
        </p:txBody>
      </p:sp>
      <p:pic>
        <p:nvPicPr>
          <p:cNvPr id="4" name="Content Placeholder 3">
            <a:extLst>
              <a:ext uri="{FF2B5EF4-FFF2-40B4-BE49-F238E27FC236}">
                <a16:creationId xmlns:a16="http://schemas.microsoft.com/office/drawing/2014/main" id="{FE2965AE-9F41-4003-B576-BE963FDE98F3}"/>
              </a:ext>
            </a:extLst>
          </p:cNvPr>
          <p:cNvPicPr>
            <a:picLocks noGrp="1" noChangeAspect="1"/>
          </p:cNvPicPr>
          <p:nvPr>
            <p:ph idx="1"/>
          </p:nvPr>
        </p:nvPicPr>
        <p:blipFill>
          <a:blip r:embed="rId2"/>
          <a:stretch>
            <a:fillRect/>
          </a:stretch>
        </p:blipFill>
        <p:spPr>
          <a:xfrm>
            <a:off x="2240628" y="1752700"/>
            <a:ext cx="7552074" cy="1607959"/>
          </a:xfrm>
          <a:prstGeom prst="rect">
            <a:avLst/>
          </a:prstGeom>
        </p:spPr>
      </p:pic>
      <p:pic>
        <p:nvPicPr>
          <p:cNvPr id="5" name="Picture 4">
            <a:extLst>
              <a:ext uri="{FF2B5EF4-FFF2-40B4-BE49-F238E27FC236}">
                <a16:creationId xmlns:a16="http://schemas.microsoft.com/office/drawing/2014/main" id="{838BF8BA-25B5-4FA5-8DF0-CF1069746152}"/>
              </a:ext>
            </a:extLst>
          </p:cNvPr>
          <p:cNvPicPr>
            <a:picLocks noChangeAspect="1"/>
          </p:cNvPicPr>
          <p:nvPr/>
        </p:nvPicPr>
        <p:blipFill>
          <a:blip r:embed="rId3"/>
          <a:stretch>
            <a:fillRect/>
          </a:stretch>
        </p:blipFill>
        <p:spPr>
          <a:xfrm>
            <a:off x="2233007" y="5364403"/>
            <a:ext cx="7559695" cy="883997"/>
          </a:xfrm>
          <a:prstGeom prst="rect">
            <a:avLst/>
          </a:prstGeom>
        </p:spPr>
      </p:pic>
      <p:pic>
        <p:nvPicPr>
          <p:cNvPr id="6" name="Picture 5">
            <a:extLst>
              <a:ext uri="{FF2B5EF4-FFF2-40B4-BE49-F238E27FC236}">
                <a16:creationId xmlns:a16="http://schemas.microsoft.com/office/drawing/2014/main" id="{5F5F4D82-E194-48AF-96A9-7ED9A89F9182}"/>
              </a:ext>
            </a:extLst>
          </p:cNvPr>
          <p:cNvPicPr>
            <a:picLocks noChangeAspect="1"/>
          </p:cNvPicPr>
          <p:nvPr/>
        </p:nvPicPr>
        <p:blipFill>
          <a:blip r:embed="rId4"/>
          <a:stretch>
            <a:fillRect/>
          </a:stretch>
        </p:blipFill>
        <p:spPr>
          <a:xfrm>
            <a:off x="2240628" y="3429000"/>
            <a:ext cx="2667231" cy="1867062"/>
          </a:xfrm>
          <a:prstGeom prst="rect">
            <a:avLst/>
          </a:prstGeom>
        </p:spPr>
      </p:pic>
      <p:pic>
        <p:nvPicPr>
          <p:cNvPr id="7" name="Picture 6">
            <a:extLst>
              <a:ext uri="{FF2B5EF4-FFF2-40B4-BE49-F238E27FC236}">
                <a16:creationId xmlns:a16="http://schemas.microsoft.com/office/drawing/2014/main" id="{48323CBA-1037-4AD2-8E09-7109DD0AC40D}"/>
              </a:ext>
            </a:extLst>
          </p:cNvPr>
          <p:cNvPicPr>
            <a:picLocks noChangeAspect="1"/>
          </p:cNvPicPr>
          <p:nvPr/>
        </p:nvPicPr>
        <p:blipFill>
          <a:blip r:embed="rId5"/>
          <a:stretch>
            <a:fillRect/>
          </a:stretch>
        </p:blipFill>
        <p:spPr>
          <a:xfrm>
            <a:off x="7216919" y="3423564"/>
            <a:ext cx="2575783" cy="1867062"/>
          </a:xfrm>
          <a:prstGeom prst="rect">
            <a:avLst/>
          </a:prstGeom>
        </p:spPr>
      </p:pic>
    </p:spTree>
    <p:extLst>
      <p:ext uri="{BB962C8B-B14F-4D97-AF65-F5344CB8AC3E}">
        <p14:creationId xmlns:p14="http://schemas.microsoft.com/office/powerpoint/2010/main" val="2477231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9B41-A9E1-4681-99E6-5A53D669E0CB}"/>
              </a:ext>
            </a:extLst>
          </p:cNvPr>
          <p:cNvSpPr>
            <a:spLocks noGrp="1"/>
          </p:cNvSpPr>
          <p:nvPr>
            <p:ph type="title"/>
          </p:nvPr>
        </p:nvSpPr>
        <p:spPr/>
        <p:txBody>
          <a:bodyPr>
            <a:normAutofit/>
          </a:bodyPr>
          <a:lstStyle/>
          <a:p>
            <a:r>
              <a:rPr lang="en-US" sz="4800" b="1" dirty="0"/>
              <a:t>Deleting a ‘(‘</a:t>
            </a:r>
            <a:endParaRPr lang="en-US" dirty="0"/>
          </a:p>
        </p:txBody>
      </p:sp>
      <p:pic>
        <p:nvPicPr>
          <p:cNvPr id="5" name="Content Placeholder 4">
            <a:extLst>
              <a:ext uri="{FF2B5EF4-FFF2-40B4-BE49-F238E27FC236}">
                <a16:creationId xmlns:a16="http://schemas.microsoft.com/office/drawing/2014/main" id="{EA9E7212-5458-49CC-9879-EE211A3431C5}"/>
              </a:ext>
            </a:extLst>
          </p:cNvPr>
          <p:cNvPicPr>
            <a:picLocks noGrp="1" noChangeAspect="1"/>
          </p:cNvPicPr>
          <p:nvPr>
            <p:ph sz="half" idx="1"/>
          </p:nvPr>
        </p:nvPicPr>
        <p:blipFill>
          <a:blip r:embed="rId2"/>
          <a:stretch>
            <a:fillRect/>
          </a:stretch>
        </p:blipFill>
        <p:spPr>
          <a:xfrm>
            <a:off x="913022" y="2723103"/>
            <a:ext cx="4721363" cy="2263426"/>
          </a:xfrm>
          <a:prstGeom prst="rect">
            <a:avLst/>
          </a:prstGeom>
        </p:spPr>
      </p:pic>
      <p:pic>
        <p:nvPicPr>
          <p:cNvPr id="6" name="Content Placeholder 5">
            <a:extLst>
              <a:ext uri="{FF2B5EF4-FFF2-40B4-BE49-F238E27FC236}">
                <a16:creationId xmlns:a16="http://schemas.microsoft.com/office/drawing/2014/main" id="{4BF2B35E-85D2-4C98-95A2-8D88A86FC88B}"/>
              </a:ext>
            </a:extLst>
          </p:cNvPr>
          <p:cNvPicPr>
            <a:picLocks noGrp="1" noChangeAspect="1"/>
          </p:cNvPicPr>
          <p:nvPr>
            <p:ph sz="half" idx="2"/>
          </p:nvPr>
        </p:nvPicPr>
        <p:blipFill>
          <a:blip r:embed="rId3"/>
          <a:stretch>
            <a:fillRect/>
          </a:stretch>
        </p:blipFill>
        <p:spPr>
          <a:xfrm>
            <a:off x="5957101" y="2723103"/>
            <a:ext cx="5601020" cy="2263426"/>
          </a:xfrm>
          <a:prstGeom prst="rect">
            <a:avLst/>
          </a:prstGeom>
        </p:spPr>
      </p:pic>
      <p:sp>
        <p:nvSpPr>
          <p:cNvPr id="8" name="TextBox 7">
            <a:extLst>
              <a:ext uri="{FF2B5EF4-FFF2-40B4-BE49-F238E27FC236}">
                <a16:creationId xmlns:a16="http://schemas.microsoft.com/office/drawing/2014/main" id="{643533CB-5CF7-40D4-BFBB-DE3A61F9C5D9}"/>
              </a:ext>
            </a:extLst>
          </p:cNvPr>
          <p:cNvSpPr txBox="1"/>
          <p:nvPr/>
        </p:nvSpPr>
        <p:spPr>
          <a:xfrm>
            <a:off x="5994554" y="5329033"/>
            <a:ext cx="6094324" cy="646331"/>
          </a:xfrm>
          <a:prstGeom prst="rect">
            <a:avLst/>
          </a:prstGeom>
          <a:noFill/>
        </p:spPr>
        <p:txBody>
          <a:bodyPr wrap="square">
            <a:spAutoFit/>
          </a:bodyPr>
          <a:lstStyle/>
          <a:p>
            <a:r>
              <a:rPr lang="en-US" dirty="0" err="1"/>
              <a:t>nutrition_data</a:t>
            </a:r>
            <a:r>
              <a:rPr lang="en-US" dirty="0"/>
              <a:t>[['</a:t>
            </a:r>
            <a:r>
              <a:rPr lang="en-US" dirty="0" err="1"/>
              <a:t>Lat','Long</a:t>
            </a:r>
            <a:r>
              <a:rPr lang="en-US" dirty="0"/>
              <a:t>']] = </a:t>
            </a:r>
            <a:r>
              <a:rPr lang="en-US" dirty="0" err="1"/>
              <a:t>nutrition_data.GeoLocation.str.split</a:t>
            </a:r>
            <a:r>
              <a:rPr lang="en-US" dirty="0"/>
              <a:t>(",",expand=True,)</a:t>
            </a:r>
          </a:p>
        </p:txBody>
      </p:sp>
    </p:spTree>
    <p:extLst>
      <p:ext uri="{BB962C8B-B14F-4D97-AF65-F5344CB8AC3E}">
        <p14:creationId xmlns:p14="http://schemas.microsoft.com/office/powerpoint/2010/main" val="513737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5F88-E158-40EB-A983-3B555B3F7934}"/>
              </a:ext>
            </a:extLst>
          </p:cNvPr>
          <p:cNvSpPr>
            <a:spLocks noGrp="1"/>
          </p:cNvSpPr>
          <p:nvPr>
            <p:ph type="title"/>
          </p:nvPr>
        </p:nvSpPr>
        <p:spPr>
          <a:xfrm>
            <a:off x="913795" y="609600"/>
            <a:ext cx="5978072" cy="1389798"/>
          </a:xfrm>
        </p:spPr>
        <p:txBody>
          <a:bodyPr vert="horz" lIns="91440" tIns="45720" rIns="91440" bIns="45720" rtlCol="0" anchor="ctr">
            <a:normAutofit/>
          </a:bodyPr>
          <a:lstStyle/>
          <a:p>
            <a:r>
              <a:rPr lang="en-US" sz="4000" dirty="0"/>
              <a:t>Introduction</a:t>
            </a:r>
          </a:p>
        </p:txBody>
      </p:sp>
      <p:sp>
        <p:nvSpPr>
          <p:cNvPr id="3" name="Content Placeholder 2">
            <a:extLst>
              <a:ext uri="{FF2B5EF4-FFF2-40B4-BE49-F238E27FC236}">
                <a16:creationId xmlns:a16="http://schemas.microsoft.com/office/drawing/2014/main" id="{094434FC-B982-40EC-B3B5-5934D63AE0DC}"/>
              </a:ext>
            </a:extLst>
          </p:cNvPr>
          <p:cNvSpPr>
            <a:spLocks noGrp="1"/>
          </p:cNvSpPr>
          <p:nvPr>
            <p:ph sz="half" idx="1"/>
          </p:nvPr>
        </p:nvSpPr>
        <p:spPr>
          <a:xfrm>
            <a:off x="913795" y="2149521"/>
            <a:ext cx="5978072" cy="3545327"/>
          </a:xfrm>
        </p:spPr>
        <p:txBody>
          <a:bodyPr vert="horz" lIns="91440" tIns="45720" rIns="91440" bIns="45720" rtlCol="0" anchor="ctr">
            <a:normAutofit/>
          </a:bodyPr>
          <a:lstStyle/>
          <a:p>
            <a:pPr lvl="0">
              <a:buClr>
                <a:srgbClr val="D99D3C"/>
              </a:buClr>
            </a:pPr>
            <a:r>
              <a:rPr lang="en-US" b="1" dirty="0"/>
              <a:t>Health condition:</a:t>
            </a:r>
            <a:r>
              <a:rPr lang="en-US" dirty="0"/>
              <a:t> Classification of obesity in Gen M (ages 18-34) and Gen X (35-54)</a:t>
            </a:r>
          </a:p>
          <a:p>
            <a:pPr lvl="0">
              <a:buClr>
                <a:srgbClr val="D99D3C"/>
              </a:buClr>
            </a:pPr>
            <a:r>
              <a:rPr lang="en-US" b="1" dirty="0"/>
              <a:t>Behaviors:</a:t>
            </a:r>
            <a:r>
              <a:rPr lang="en-US" dirty="0"/>
              <a:t> Consumption of nutrients (fruits and vegetables) and physical activity </a:t>
            </a:r>
          </a:p>
          <a:p>
            <a:pPr lvl="0">
              <a:buClr>
                <a:srgbClr val="D99D3C"/>
              </a:buClr>
            </a:pPr>
            <a:r>
              <a:rPr lang="en-US" b="1" dirty="0"/>
              <a:t>Range/Duration:</a:t>
            </a:r>
            <a:r>
              <a:rPr lang="en-US" dirty="0"/>
              <a:t> 8-year period from 2011-2018</a:t>
            </a:r>
          </a:p>
          <a:p>
            <a:pPr marL="36900" indent="0">
              <a:buClr>
                <a:srgbClr val="D99D3C"/>
              </a:buClr>
              <a:buFont typeface="Wingdings 2" charset="2"/>
              <a:buNone/>
            </a:pPr>
            <a:endParaRPr lang="en-US" dirty="0"/>
          </a:p>
        </p:txBody>
      </p:sp>
      <p:pic>
        <p:nvPicPr>
          <p:cNvPr id="1030" name="Picture 6" descr="Why diet and exercise are not mutually exclusive and why you need ...">
            <a:extLst>
              <a:ext uri="{FF2B5EF4-FFF2-40B4-BE49-F238E27FC236}">
                <a16:creationId xmlns:a16="http://schemas.microsoft.com/office/drawing/2014/main" id="{C751A1C9-07CB-4677-A713-F059571AF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27" r="3" b="3"/>
          <a:stretch/>
        </p:blipFill>
        <p:spPr bwMode="auto">
          <a:xfrm>
            <a:off x="7678736" y="643465"/>
            <a:ext cx="4003193" cy="25511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Vicious Cycle: Depression and Childhood Obesity | CHLA">
            <a:extLst>
              <a:ext uri="{FF2B5EF4-FFF2-40B4-BE49-F238E27FC236}">
                <a16:creationId xmlns:a16="http://schemas.microsoft.com/office/drawing/2014/main" id="{FDB4D459-9B48-47F8-902D-D5C7AE3E8C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24" r="-3" b="6189"/>
          <a:stretch/>
        </p:blipFill>
        <p:spPr bwMode="auto">
          <a:xfrm>
            <a:off x="7678736" y="3294291"/>
            <a:ext cx="4003193" cy="255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181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4AFA-A2DE-48E4-81E6-691D82333C38}"/>
              </a:ext>
            </a:extLst>
          </p:cNvPr>
          <p:cNvSpPr>
            <a:spLocks noGrp="1"/>
          </p:cNvSpPr>
          <p:nvPr>
            <p:ph type="title"/>
          </p:nvPr>
        </p:nvSpPr>
        <p:spPr/>
        <p:txBody>
          <a:bodyPr>
            <a:normAutofit fontScale="90000"/>
          </a:bodyPr>
          <a:lstStyle/>
          <a:p>
            <a:r>
              <a:rPr lang="en-US" dirty="0"/>
              <a:t>Heatmap of the Top 10 Areas for Obesity  </a:t>
            </a:r>
            <a:r>
              <a:rPr lang="en-US" sz="3600" dirty="0"/>
              <a:t>(</a:t>
            </a:r>
            <a:r>
              <a:rPr lang="en-US" sz="3600" dirty="0" err="1"/>
              <a:t>GenX</a:t>
            </a:r>
            <a:r>
              <a:rPr lang="en-US" sz="3600" dirty="0"/>
              <a:t> and Millennials combined) </a:t>
            </a:r>
          </a:p>
        </p:txBody>
      </p:sp>
      <p:pic>
        <p:nvPicPr>
          <p:cNvPr id="5" name="Picture 4" descr="A picture containing text, map&#10;&#10;Description automatically generated">
            <a:extLst>
              <a:ext uri="{FF2B5EF4-FFF2-40B4-BE49-F238E27FC236}">
                <a16:creationId xmlns:a16="http://schemas.microsoft.com/office/drawing/2014/main" id="{F250F036-6D5B-418E-8873-8FE353FFD1AB}"/>
              </a:ext>
            </a:extLst>
          </p:cNvPr>
          <p:cNvPicPr>
            <a:picLocks noChangeAspect="1"/>
          </p:cNvPicPr>
          <p:nvPr/>
        </p:nvPicPr>
        <p:blipFill>
          <a:blip r:embed="rId2"/>
          <a:stretch>
            <a:fillRect/>
          </a:stretch>
        </p:blipFill>
        <p:spPr>
          <a:xfrm>
            <a:off x="1542488" y="2100261"/>
            <a:ext cx="9096375" cy="3667125"/>
          </a:xfrm>
          <a:prstGeom prst="rect">
            <a:avLst/>
          </a:prstGeom>
        </p:spPr>
      </p:pic>
    </p:spTree>
    <p:extLst>
      <p:ext uri="{BB962C8B-B14F-4D97-AF65-F5344CB8AC3E}">
        <p14:creationId xmlns:p14="http://schemas.microsoft.com/office/powerpoint/2010/main" val="107743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AC4B-316D-463C-A6CD-7361494BAB10}"/>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0E17F658-EDAD-43B9-9903-9E12B136FF50}"/>
              </a:ext>
            </a:extLst>
          </p:cNvPr>
          <p:cNvSpPr>
            <a:spLocks noGrp="1"/>
          </p:cNvSpPr>
          <p:nvPr>
            <p:ph type="body" idx="1"/>
          </p:nvPr>
        </p:nvSpPr>
        <p:spPr/>
        <p:txBody>
          <a:bodyPr/>
          <a:lstStyle/>
          <a:p>
            <a:r>
              <a:rPr lang="en-US" dirty="0"/>
              <a:t>Open-floor Q&amp;A with the audience</a:t>
            </a:r>
          </a:p>
        </p:txBody>
      </p:sp>
    </p:spTree>
    <p:extLst>
      <p:ext uri="{BB962C8B-B14F-4D97-AF65-F5344CB8AC3E}">
        <p14:creationId xmlns:p14="http://schemas.microsoft.com/office/powerpoint/2010/main" val="293475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8761467-7640-47B1-90D4-04ADAD632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Shape 136">
            <a:extLst>
              <a:ext uri="{FF2B5EF4-FFF2-40B4-BE49-F238E27FC236}">
                <a16:creationId xmlns:a16="http://schemas.microsoft.com/office/drawing/2014/main" id="{738B1503-6FE9-46B4-9354-E943D91B1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386486"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E5F88-E158-40EB-A983-3B555B3F7934}"/>
              </a:ext>
            </a:extLst>
          </p:cNvPr>
          <p:cNvSpPr>
            <a:spLocks noGrp="1"/>
          </p:cNvSpPr>
          <p:nvPr>
            <p:ph type="title"/>
          </p:nvPr>
        </p:nvSpPr>
        <p:spPr>
          <a:xfrm>
            <a:off x="913795" y="638066"/>
            <a:ext cx="6197686" cy="1371604"/>
          </a:xfrm>
        </p:spPr>
        <p:txBody>
          <a:bodyPr vert="horz" lIns="91440" tIns="45720" rIns="91440" bIns="45720" rtlCol="0" anchor="ctr">
            <a:normAutofit/>
          </a:bodyPr>
          <a:lstStyle/>
          <a:p>
            <a:pPr algn="l"/>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Hypothesis</a:t>
            </a:r>
          </a:p>
        </p:txBody>
      </p:sp>
      <p:sp>
        <p:nvSpPr>
          <p:cNvPr id="3" name="Content Placeholder 2">
            <a:extLst>
              <a:ext uri="{FF2B5EF4-FFF2-40B4-BE49-F238E27FC236}">
                <a16:creationId xmlns:a16="http://schemas.microsoft.com/office/drawing/2014/main" id="{094434FC-B982-40EC-B3B5-5934D63AE0DC}"/>
              </a:ext>
            </a:extLst>
          </p:cNvPr>
          <p:cNvSpPr>
            <a:spLocks noGrp="1"/>
          </p:cNvSpPr>
          <p:nvPr>
            <p:ph sz="half" idx="1"/>
          </p:nvPr>
        </p:nvSpPr>
        <p:spPr>
          <a:xfrm>
            <a:off x="913795" y="2009670"/>
            <a:ext cx="6994258" cy="4300695"/>
          </a:xfrm>
        </p:spPr>
        <p:txBody>
          <a:bodyPr vert="horz" lIns="91440" tIns="45720" rIns="91440" bIns="45720" rtlCol="0" anchor="t">
            <a:normAutofit/>
          </a:bodyPr>
          <a:lstStyle/>
          <a:p>
            <a:pPr marL="36900" lvl="0" indent="0">
              <a:lnSpc>
                <a:spcPct val="100000"/>
              </a:lnSpc>
              <a:buNone/>
            </a:pPr>
            <a:r>
              <a:rPr lang="en-US" sz="3200" b="0" i="0" dirty="0">
                <a:solidFill>
                  <a:schemeClr val="tx1"/>
                </a:solidFill>
                <a:effectLst/>
                <a:latin typeface="Slack-Lato"/>
              </a:rPr>
              <a:t>Is there a relationship between physical activity/eating behaviors and obesity?</a:t>
            </a:r>
          </a:p>
          <a:p>
            <a:pPr marL="36900" lvl="0" indent="0">
              <a:lnSpc>
                <a:spcPct val="100000"/>
              </a:lnSpc>
              <a:buNone/>
            </a:pPr>
            <a:endParaRPr lang="en-US" sz="3800" dirty="0">
              <a:solidFill>
                <a:schemeClr val="tx1"/>
              </a:solidFill>
            </a:endParaRPr>
          </a:p>
          <a:p>
            <a:pPr>
              <a:lnSpc>
                <a:spcPct val="100000"/>
              </a:lnSpc>
            </a:pPr>
            <a:r>
              <a:rPr lang="en-US" sz="2800" dirty="0"/>
              <a:t>H0 – There is no relationship.</a:t>
            </a:r>
          </a:p>
          <a:p>
            <a:pPr>
              <a:lnSpc>
                <a:spcPct val="100000"/>
              </a:lnSpc>
            </a:pPr>
            <a:r>
              <a:rPr lang="en-US" sz="2800" dirty="0"/>
              <a:t>H1 – There is a relationship</a:t>
            </a:r>
          </a:p>
          <a:p>
            <a:pPr marL="36900" lvl="0" indent="0">
              <a:lnSpc>
                <a:spcPct val="100000"/>
              </a:lnSpc>
              <a:buNone/>
            </a:pPr>
            <a:endParaRPr lang="en-US" sz="1800" dirty="0"/>
          </a:p>
        </p:txBody>
      </p:sp>
      <p:pic>
        <p:nvPicPr>
          <p:cNvPr id="2050" name="Picture 2" descr="Hypothesis tests and p-value: a gentle introduction">
            <a:extLst>
              <a:ext uri="{FF2B5EF4-FFF2-40B4-BE49-F238E27FC236}">
                <a16:creationId xmlns:a16="http://schemas.microsoft.com/office/drawing/2014/main" id="{210B1EC3-B7A5-4EBD-91B6-CE2FE0CDF4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53" r="23669" b="1"/>
          <a:stretch/>
        </p:blipFill>
        <p:spPr bwMode="auto">
          <a:xfrm>
            <a:off x="8922380" y="2420167"/>
            <a:ext cx="2517715" cy="201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626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32A4578-DD2D-42E5-A30D-A61A991B8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44D55-A9C4-4C12-9373-A86002736229}"/>
              </a:ext>
            </a:extLst>
          </p:cNvPr>
          <p:cNvSpPr>
            <a:spLocks noGrp="1"/>
          </p:cNvSpPr>
          <p:nvPr>
            <p:ph type="title"/>
          </p:nvPr>
        </p:nvSpPr>
        <p:spPr>
          <a:xfrm>
            <a:off x="988651" y="609599"/>
            <a:ext cx="3413156" cy="5273675"/>
          </a:xfrm>
        </p:spPr>
        <p:txBody>
          <a:bodyPr>
            <a:normAutofit/>
          </a:bodyPr>
          <a:lstStyle/>
          <a:p>
            <a:pPr algn="l"/>
            <a:r>
              <a:rPr lang="en-US" sz="3600"/>
              <a:t>Questions &amp; Data Explored</a:t>
            </a:r>
          </a:p>
        </p:txBody>
      </p:sp>
      <p:pic>
        <p:nvPicPr>
          <p:cNvPr id="33" name="Picture 32">
            <a:extLst>
              <a:ext uri="{FF2B5EF4-FFF2-40B4-BE49-F238E27FC236}">
                <a16:creationId xmlns:a16="http://schemas.microsoft.com/office/drawing/2014/main" id="{0A14F76F-D1CE-4226-A477-F8A3F641E7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695937" y="609599"/>
            <a:ext cx="6889687" cy="5273675"/>
          </a:xfrm>
          <a:prstGeom prst="rect">
            <a:avLst/>
          </a:prstGeom>
        </p:spPr>
      </p:pic>
      <p:sp>
        <p:nvSpPr>
          <p:cNvPr id="3" name="Content Placeholder 2">
            <a:extLst>
              <a:ext uri="{FF2B5EF4-FFF2-40B4-BE49-F238E27FC236}">
                <a16:creationId xmlns:a16="http://schemas.microsoft.com/office/drawing/2014/main" id="{81123FC6-AEE9-46F6-A5E0-60C44457913F}"/>
              </a:ext>
            </a:extLst>
          </p:cNvPr>
          <p:cNvSpPr>
            <a:spLocks noGrp="1"/>
          </p:cNvSpPr>
          <p:nvPr>
            <p:ph idx="1"/>
          </p:nvPr>
        </p:nvSpPr>
        <p:spPr>
          <a:xfrm>
            <a:off x="4998709" y="957943"/>
            <a:ext cx="6292785" cy="4615543"/>
          </a:xfrm>
        </p:spPr>
        <p:txBody>
          <a:bodyPr anchor="ctr">
            <a:normAutofit/>
          </a:bodyPr>
          <a:lstStyle/>
          <a:p>
            <a:pPr marL="36900" indent="0">
              <a:lnSpc>
                <a:spcPct val="100000"/>
              </a:lnSpc>
              <a:buFont typeface="Wingdings 2" charset="2"/>
              <a:buNone/>
            </a:pPr>
            <a:r>
              <a:rPr lang="en-US" sz="1800" b="1"/>
              <a:t>Questions Asked…</a:t>
            </a:r>
            <a:endParaRPr lang="en-US" sz="1800"/>
          </a:p>
          <a:p>
            <a:pPr marL="36900" indent="0">
              <a:lnSpc>
                <a:spcPct val="100000"/>
              </a:lnSpc>
              <a:buFont typeface="Wingdings 2" charset="2"/>
              <a:buNone/>
            </a:pPr>
            <a:r>
              <a:rPr lang="en-US" sz="1800" i="1"/>
              <a:t>Origin: Access to healthy nutrition and the relationship to heart disease, obesity and mortality rates.</a:t>
            </a:r>
            <a:endParaRPr lang="en-US" sz="1800"/>
          </a:p>
          <a:p>
            <a:pPr lvl="0">
              <a:lnSpc>
                <a:spcPct val="100000"/>
              </a:lnSpc>
            </a:pPr>
            <a:r>
              <a:rPr lang="en-US" sz="1800"/>
              <a:t>Is there a significant difference between generations as it relates to obesity and physical activity?</a:t>
            </a:r>
          </a:p>
          <a:p>
            <a:pPr lvl="0">
              <a:lnSpc>
                <a:spcPct val="100000"/>
              </a:lnSpc>
            </a:pPr>
            <a:r>
              <a:rPr lang="en-US" sz="1800"/>
              <a:t>Is there a significant difference between generations as it relates healthy eating and obesity?</a:t>
            </a:r>
          </a:p>
          <a:p>
            <a:pPr lvl="0">
              <a:lnSpc>
                <a:spcPct val="100000"/>
              </a:lnSpc>
            </a:pPr>
            <a:r>
              <a:rPr lang="en-US" sz="1800"/>
              <a:t>Is there a correlation to the amount of exercise and nutrition to being obese?</a:t>
            </a:r>
          </a:p>
          <a:p>
            <a:pPr>
              <a:lnSpc>
                <a:spcPct val="100000"/>
              </a:lnSpc>
            </a:pPr>
            <a:r>
              <a:rPr lang="en-US" sz="1800"/>
              <a:t>Our analysis will examine the relationship between nutritional and lifestyle behaviors (diet, exercise, etc..) and the rates of obesity between Millennials and Gen X.</a:t>
            </a:r>
          </a:p>
        </p:txBody>
      </p:sp>
    </p:spTree>
    <p:extLst>
      <p:ext uri="{BB962C8B-B14F-4D97-AF65-F5344CB8AC3E}">
        <p14:creationId xmlns:p14="http://schemas.microsoft.com/office/powerpoint/2010/main" val="4105473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AE1A-8884-4B8E-8DFB-840CA7CCBE93}"/>
              </a:ext>
            </a:extLst>
          </p:cNvPr>
          <p:cNvSpPr>
            <a:spLocks noGrp="1"/>
          </p:cNvSpPr>
          <p:nvPr>
            <p:ph type="title"/>
          </p:nvPr>
        </p:nvSpPr>
        <p:spPr>
          <a:xfrm>
            <a:off x="707147" y="609599"/>
            <a:ext cx="10417085" cy="1296203"/>
          </a:xfrm>
        </p:spPr>
        <p:txBody>
          <a:bodyPr vert="horz" lIns="91440" tIns="45720" rIns="91440" bIns="45720" rtlCol="0" anchor="ctr">
            <a:normAutofit/>
          </a:bodyPr>
          <a:lstStyle/>
          <a:p>
            <a:r>
              <a:rPr lang="en-US" sz="4000" dirty="0"/>
              <a:t>What kinds of data was needed? </a:t>
            </a:r>
            <a:br>
              <a:rPr lang="en-US" sz="4000" dirty="0"/>
            </a:br>
            <a:r>
              <a:rPr lang="en-US" sz="4000" dirty="0"/>
              <a:t>Where did we find it</a:t>
            </a:r>
          </a:p>
        </p:txBody>
      </p:sp>
      <p:sp>
        <p:nvSpPr>
          <p:cNvPr id="4" name="Text Placeholder 3">
            <a:extLst>
              <a:ext uri="{FF2B5EF4-FFF2-40B4-BE49-F238E27FC236}">
                <a16:creationId xmlns:a16="http://schemas.microsoft.com/office/drawing/2014/main" id="{54545649-560E-44F7-816A-8D3FCA615124}"/>
              </a:ext>
            </a:extLst>
          </p:cNvPr>
          <p:cNvSpPr>
            <a:spLocks noGrp="1"/>
          </p:cNvSpPr>
          <p:nvPr>
            <p:ph type="body" sz="half" idx="2"/>
          </p:nvPr>
        </p:nvSpPr>
        <p:spPr>
          <a:xfrm>
            <a:off x="707147" y="2002055"/>
            <a:ext cx="10417085" cy="2289051"/>
          </a:xfrm>
        </p:spPr>
        <p:txBody>
          <a:bodyPr vert="horz" lIns="91440" tIns="45720" rIns="91440" bIns="45720" rtlCol="0" anchor="t">
            <a:normAutofit/>
          </a:bodyPr>
          <a:lstStyle/>
          <a:p>
            <a:pPr algn="l"/>
            <a:r>
              <a:rPr lang="en-US" b="1" u="sng" dirty="0"/>
              <a:t>BRFSS</a:t>
            </a:r>
            <a:r>
              <a:rPr lang="en-US" dirty="0"/>
              <a:t>  - </a:t>
            </a:r>
            <a:r>
              <a:rPr lang="en-US" b="0" i="0" dirty="0"/>
              <a:t>The Behavioral Risk Factor Surveillance System is the nation’s premier system of health-related telephone surveys that collect state data about U.S. residents regarding their health-related risk behaviors, chronic health conditions, and use of preventive services.</a:t>
            </a:r>
          </a:p>
          <a:p>
            <a:pPr algn="l"/>
            <a:r>
              <a:rPr lang="en-US" b="1" u="sng" dirty="0"/>
              <a:t>NHANES</a:t>
            </a:r>
            <a:r>
              <a:rPr lang="en-US" dirty="0"/>
              <a:t> - </a:t>
            </a:r>
            <a:r>
              <a:rPr lang="en-US" b="0" i="0" dirty="0"/>
              <a:t>The National Health and Nutrition Examination Survey is a program of studies designed to assess the health and nutritional status of adults and children in the United States. The survey is unique in that it combines interviews and physical examinations. </a:t>
            </a:r>
            <a:endParaRPr lang="en-US" dirty="0"/>
          </a:p>
        </p:txBody>
      </p:sp>
      <p:sp>
        <p:nvSpPr>
          <p:cNvPr id="22" name="Rectangle 21">
            <a:extLst>
              <a:ext uri="{FF2B5EF4-FFF2-40B4-BE49-F238E27FC236}">
                <a16:creationId xmlns:a16="http://schemas.microsoft.com/office/drawing/2014/main" id="{5DCA8B5A-4E56-4996-92AD-275D26725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147" y="4551986"/>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6C55EA5-C0A3-4892-94F7-28A25888A8EF}"/>
              </a:ext>
            </a:extLst>
          </p:cNvPr>
          <p:cNvPicPr>
            <a:picLocks noChangeAspect="1"/>
          </p:cNvPicPr>
          <p:nvPr/>
        </p:nvPicPr>
        <p:blipFill>
          <a:blip r:embed="rId3"/>
          <a:stretch>
            <a:fillRect/>
          </a:stretch>
        </p:blipFill>
        <p:spPr>
          <a:xfrm>
            <a:off x="1288824" y="4715576"/>
            <a:ext cx="1289304" cy="1289304"/>
          </a:xfrm>
          <a:prstGeom prst="rect">
            <a:avLst/>
          </a:prstGeom>
        </p:spPr>
      </p:pic>
      <p:sp>
        <p:nvSpPr>
          <p:cNvPr id="24" name="Rectangle 23">
            <a:extLst>
              <a:ext uri="{FF2B5EF4-FFF2-40B4-BE49-F238E27FC236}">
                <a16:creationId xmlns:a16="http://schemas.microsoft.com/office/drawing/2014/main" id="{254A5F27-5BCC-4877-84E6-68FA8726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9887" y="4551986"/>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83C1B0-2C7A-49EB-A79C-7020CDE70C05}"/>
              </a:ext>
            </a:extLst>
          </p:cNvPr>
          <p:cNvPicPr>
            <a:picLocks noChangeAspect="1"/>
          </p:cNvPicPr>
          <p:nvPr/>
        </p:nvPicPr>
        <p:blipFill>
          <a:blip r:embed="rId4"/>
          <a:stretch>
            <a:fillRect/>
          </a:stretch>
        </p:blipFill>
        <p:spPr>
          <a:xfrm>
            <a:off x="3685512" y="5070945"/>
            <a:ext cx="2121408" cy="578565"/>
          </a:xfrm>
          <a:prstGeom prst="rect">
            <a:avLst/>
          </a:prstGeom>
        </p:spPr>
      </p:pic>
      <p:sp>
        <p:nvSpPr>
          <p:cNvPr id="26" name="Rectangle 25">
            <a:extLst>
              <a:ext uri="{FF2B5EF4-FFF2-40B4-BE49-F238E27FC236}">
                <a16:creationId xmlns:a16="http://schemas.microsoft.com/office/drawing/2014/main" id="{417F62F5-39C0-4E25-A65C-AA8A83A6D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2627" y="4551986"/>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118E28D-1CA2-435C-8B20-E392AABF00BE}"/>
              </a:ext>
            </a:extLst>
          </p:cNvPr>
          <p:cNvPicPr>
            <a:picLocks noChangeAspect="1"/>
          </p:cNvPicPr>
          <p:nvPr/>
        </p:nvPicPr>
        <p:blipFill>
          <a:blip r:embed="rId5"/>
          <a:stretch>
            <a:fillRect/>
          </a:stretch>
        </p:blipFill>
        <p:spPr>
          <a:xfrm>
            <a:off x="6498252" y="5183444"/>
            <a:ext cx="2121408" cy="353567"/>
          </a:xfrm>
          <a:prstGeom prst="rect">
            <a:avLst/>
          </a:prstGeom>
        </p:spPr>
      </p:pic>
      <p:sp>
        <p:nvSpPr>
          <p:cNvPr id="28" name="Rectangle 27">
            <a:extLst>
              <a:ext uri="{FF2B5EF4-FFF2-40B4-BE49-F238E27FC236}">
                <a16:creationId xmlns:a16="http://schemas.microsoft.com/office/drawing/2014/main" id="{C01D2AED-696A-4D1A-9E85-51A93EDF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5367" y="4551986"/>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FC6E54-B731-4262-8CAA-7B4F0E871C61}"/>
              </a:ext>
            </a:extLst>
          </p:cNvPr>
          <p:cNvPicPr>
            <a:picLocks noChangeAspect="1"/>
          </p:cNvPicPr>
          <p:nvPr/>
        </p:nvPicPr>
        <p:blipFill rotWithShape="1">
          <a:blip r:embed="rId6"/>
          <a:srcRect r="88739"/>
          <a:stretch/>
        </p:blipFill>
        <p:spPr>
          <a:xfrm>
            <a:off x="9409642" y="4723395"/>
            <a:ext cx="1924107" cy="1281486"/>
          </a:xfrm>
          <a:prstGeom prst="rect">
            <a:avLst/>
          </a:prstGeom>
        </p:spPr>
      </p:pic>
    </p:spTree>
    <p:extLst>
      <p:ext uri="{BB962C8B-B14F-4D97-AF65-F5344CB8AC3E}">
        <p14:creationId xmlns:p14="http://schemas.microsoft.com/office/powerpoint/2010/main" val="1953186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D920-1833-4B12-88DC-66A5A1B3740E}"/>
              </a:ext>
            </a:extLst>
          </p:cNvPr>
          <p:cNvSpPr>
            <a:spLocks noGrp="1"/>
          </p:cNvSpPr>
          <p:nvPr>
            <p:ph type="title"/>
          </p:nvPr>
        </p:nvSpPr>
        <p:spPr>
          <a:xfrm>
            <a:off x="1295401" y="574524"/>
            <a:ext cx="9590550" cy="873276"/>
          </a:xfrm>
        </p:spPr>
        <p:txBody>
          <a:bodyPr/>
          <a:lstStyle/>
          <a:p>
            <a:r>
              <a:rPr lang="en-US"/>
              <a:t>Data Cleanup &amp; Exploration</a:t>
            </a:r>
            <a:endParaRPr lang="en-US" dirty="0"/>
          </a:p>
        </p:txBody>
      </p:sp>
      <p:sp>
        <p:nvSpPr>
          <p:cNvPr id="3" name="Text Placeholder 2">
            <a:extLst>
              <a:ext uri="{FF2B5EF4-FFF2-40B4-BE49-F238E27FC236}">
                <a16:creationId xmlns:a16="http://schemas.microsoft.com/office/drawing/2014/main" id="{C5F62821-9500-48D4-B989-73D28D3C4247}"/>
              </a:ext>
            </a:extLst>
          </p:cNvPr>
          <p:cNvSpPr>
            <a:spLocks noGrp="1"/>
          </p:cNvSpPr>
          <p:nvPr>
            <p:ph type="body" idx="1"/>
          </p:nvPr>
        </p:nvSpPr>
        <p:spPr>
          <a:xfrm>
            <a:off x="1065125" y="1626919"/>
            <a:ext cx="4094704" cy="4656557"/>
          </a:xfrm>
        </p:spPr>
        <p:txBody>
          <a:bodyPr>
            <a:normAutofit/>
          </a:bodyPr>
          <a:lstStyle/>
          <a:p>
            <a:pPr marL="342900" indent="-342900" algn="l">
              <a:buFont typeface="Arial" panose="020B0604020202020204" pitchFamily="34" charset="0"/>
              <a:buChar char="•"/>
            </a:pPr>
            <a:r>
              <a:rPr lang="en-US" dirty="0"/>
              <a:t>Dealing with too much data</a:t>
            </a:r>
          </a:p>
          <a:p>
            <a:pPr marL="342900" indent="-342900" algn="l">
              <a:buFont typeface="Arial" panose="020B0604020202020204" pitchFamily="34" charset="0"/>
              <a:buChar char="•"/>
            </a:pPr>
            <a:r>
              <a:rPr lang="en-US" dirty="0"/>
              <a:t>Separating </a:t>
            </a:r>
            <a:r>
              <a:rPr lang="en-US" dirty="0" err="1"/>
              <a:t>GeoLocation</a:t>
            </a:r>
            <a:r>
              <a:rPr lang="en-US" dirty="0"/>
              <a:t> data into Lat and Long columns</a:t>
            </a:r>
          </a:p>
          <a:p>
            <a:pPr marL="342900" indent="-342900" algn="l">
              <a:buFont typeface="Arial" panose="020B0604020202020204" pitchFamily="34" charset="0"/>
              <a:buChar char="•"/>
            </a:pPr>
            <a:r>
              <a:rPr lang="en-US" dirty="0"/>
              <a:t>Narrowing the data down to our focus age demographic</a:t>
            </a:r>
          </a:p>
          <a:p>
            <a:pPr marL="342900" indent="-342900" algn="l">
              <a:buFont typeface="Arial" panose="020B0604020202020204" pitchFamily="34" charset="0"/>
              <a:buChar char="•"/>
            </a:pPr>
            <a:r>
              <a:rPr lang="en-US" dirty="0"/>
              <a:t>Cleaning column labels for cleaner code. (i.e. </a:t>
            </a:r>
            <a:r>
              <a:rPr lang="en-US" dirty="0" err="1"/>
              <a:t>LocationDesc</a:t>
            </a:r>
            <a:r>
              <a:rPr lang="en-US" dirty="0"/>
              <a:t> -&gt; State, and Age(years) -&gt; Age)</a:t>
            </a:r>
          </a:p>
          <a:p>
            <a:pPr marL="342900" indent="-342900" algn="l">
              <a:buFont typeface="Arial" panose="020B0604020202020204" pitchFamily="34" charset="0"/>
              <a:buChar char="•"/>
            </a:pPr>
            <a:endParaRPr lang="en-US" dirty="0"/>
          </a:p>
          <a:p>
            <a:endParaRPr lang="en-US" dirty="0"/>
          </a:p>
          <a:p>
            <a:endParaRPr lang="en-US" dirty="0"/>
          </a:p>
          <a:p>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31B9F364-B192-4F81-AFC7-AC97B8540089}"/>
              </a:ext>
            </a:extLst>
          </p:cNvPr>
          <p:cNvPicPr>
            <a:picLocks noChangeAspect="1"/>
          </p:cNvPicPr>
          <p:nvPr/>
        </p:nvPicPr>
        <p:blipFill rotWithShape="1">
          <a:blip r:embed="rId2"/>
          <a:srcRect r="27007"/>
          <a:stretch/>
        </p:blipFill>
        <p:spPr>
          <a:xfrm>
            <a:off x="5397863" y="1626919"/>
            <a:ext cx="5603580" cy="256032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7D5E817-F371-4CC5-9E38-9BC26115F12B}"/>
              </a:ext>
            </a:extLst>
          </p:cNvPr>
          <p:cNvPicPr>
            <a:picLocks noChangeAspect="1"/>
          </p:cNvPicPr>
          <p:nvPr/>
        </p:nvPicPr>
        <p:blipFill>
          <a:blip r:embed="rId3"/>
          <a:stretch>
            <a:fillRect/>
          </a:stretch>
        </p:blipFill>
        <p:spPr>
          <a:xfrm>
            <a:off x="5397862" y="4366358"/>
            <a:ext cx="5603580" cy="2011680"/>
          </a:xfrm>
          <a:prstGeom prst="rect">
            <a:avLst/>
          </a:prstGeom>
        </p:spPr>
      </p:pic>
    </p:spTree>
    <p:extLst>
      <p:ext uri="{BB962C8B-B14F-4D97-AF65-F5344CB8AC3E}">
        <p14:creationId xmlns:p14="http://schemas.microsoft.com/office/powerpoint/2010/main" val="301069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13A2-EC78-4576-BA81-61CAD5B1914F}"/>
              </a:ext>
            </a:extLst>
          </p:cNvPr>
          <p:cNvSpPr>
            <a:spLocks noGrp="1"/>
          </p:cNvSpPr>
          <p:nvPr>
            <p:ph type="title"/>
          </p:nvPr>
        </p:nvSpPr>
        <p:spPr/>
        <p:txBody>
          <a:bodyPr>
            <a:normAutofit fontScale="90000"/>
          </a:bodyPr>
          <a:lstStyle/>
          <a:p>
            <a:r>
              <a:rPr lang="en-US" dirty="0"/>
              <a:t>How have obesity rates of Gen X and Gen Y changed over the years?</a:t>
            </a:r>
          </a:p>
        </p:txBody>
      </p:sp>
      <p:sp>
        <p:nvSpPr>
          <p:cNvPr id="3" name="Text Placeholder 2">
            <a:extLst>
              <a:ext uri="{FF2B5EF4-FFF2-40B4-BE49-F238E27FC236}">
                <a16:creationId xmlns:a16="http://schemas.microsoft.com/office/drawing/2014/main" id="{61E9B44B-722A-4342-AF68-107CE97C5E7F}"/>
              </a:ext>
            </a:extLst>
          </p:cNvPr>
          <p:cNvSpPr>
            <a:spLocks noGrp="1"/>
          </p:cNvSpPr>
          <p:nvPr>
            <p:ph type="body" idx="1"/>
          </p:nvPr>
        </p:nvSpPr>
        <p:spPr/>
        <p:txBody>
          <a:bodyPr/>
          <a:lstStyle/>
          <a:p>
            <a:r>
              <a:rPr lang="en-US" dirty="0"/>
              <a:t>Self Reported Rates of Obesity</a:t>
            </a:r>
          </a:p>
        </p:txBody>
      </p:sp>
      <p:pic>
        <p:nvPicPr>
          <p:cNvPr id="10" name="Content Placeholder 9" descr="A screenshot of a cell phone&#10;&#10;Description automatically generated">
            <a:extLst>
              <a:ext uri="{FF2B5EF4-FFF2-40B4-BE49-F238E27FC236}">
                <a16:creationId xmlns:a16="http://schemas.microsoft.com/office/drawing/2014/main" id="{90FD497C-DC18-45B7-B021-7F48DBF447B8}"/>
              </a:ext>
            </a:extLst>
          </p:cNvPr>
          <p:cNvPicPr>
            <a:picLocks noGrp="1" noChangeAspect="1"/>
          </p:cNvPicPr>
          <p:nvPr>
            <p:ph sz="half" idx="2"/>
          </p:nvPr>
        </p:nvPicPr>
        <p:blipFill>
          <a:blip r:embed="rId2"/>
          <a:stretch>
            <a:fillRect/>
          </a:stretch>
        </p:blipFill>
        <p:spPr>
          <a:xfrm>
            <a:off x="1287299" y="2701925"/>
            <a:ext cx="4281814" cy="3043238"/>
          </a:xfrm>
        </p:spPr>
      </p:pic>
      <p:sp>
        <p:nvSpPr>
          <p:cNvPr id="5" name="Text Placeholder 4">
            <a:extLst>
              <a:ext uri="{FF2B5EF4-FFF2-40B4-BE49-F238E27FC236}">
                <a16:creationId xmlns:a16="http://schemas.microsoft.com/office/drawing/2014/main" id="{5A43251D-C968-4A8A-8A83-F42B33E7CA6B}"/>
              </a:ext>
            </a:extLst>
          </p:cNvPr>
          <p:cNvSpPr>
            <a:spLocks noGrp="1"/>
          </p:cNvSpPr>
          <p:nvPr>
            <p:ph type="body" sz="quarter" idx="3"/>
          </p:nvPr>
        </p:nvSpPr>
        <p:spPr/>
        <p:txBody>
          <a:bodyPr/>
          <a:lstStyle/>
          <a:p>
            <a:r>
              <a:rPr lang="en-US" dirty="0"/>
              <a:t>Further Exploration of Rates</a:t>
            </a:r>
          </a:p>
        </p:txBody>
      </p:sp>
      <p:pic>
        <p:nvPicPr>
          <p:cNvPr id="12" name="Content Placeholder 11" descr="A screenshot of a cell phone&#10;&#10;Description automatically generated">
            <a:extLst>
              <a:ext uri="{FF2B5EF4-FFF2-40B4-BE49-F238E27FC236}">
                <a16:creationId xmlns:a16="http://schemas.microsoft.com/office/drawing/2014/main" id="{8AA9A989-C99F-4121-A13B-D2F114C6BA38}"/>
              </a:ext>
            </a:extLst>
          </p:cNvPr>
          <p:cNvPicPr>
            <a:picLocks noGrp="1" noChangeAspect="1"/>
          </p:cNvPicPr>
          <p:nvPr>
            <p:ph sz="quarter" idx="4"/>
          </p:nvPr>
        </p:nvPicPr>
        <p:blipFill>
          <a:blip r:embed="rId3"/>
          <a:stretch>
            <a:fillRect/>
          </a:stretch>
        </p:blipFill>
        <p:spPr>
          <a:xfrm>
            <a:off x="6444338" y="2718516"/>
            <a:ext cx="4616687" cy="3010055"/>
          </a:xfrm>
        </p:spPr>
      </p:pic>
    </p:spTree>
    <p:extLst>
      <p:ext uri="{BB962C8B-B14F-4D97-AF65-F5344CB8AC3E}">
        <p14:creationId xmlns:p14="http://schemas.microsoft.com/office/powerpoint/2010/main" val="3927838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381E-9930-4482-9D6B-EA466A17E20E}"/>
              </a:ext>
            </a:extLst>
          </p:cNvPr>
          <p:cNvSpPr>
            <a:spLocks noGrp="1"/>
          </p:cNvSpPr>
          <p:nvPr>
            <p:ph type="title"/>
          </p:nvPr>
        </p:nvSpPr>
        <p:spPr>
          <a:xfrm>
            <a:off x="913795" y="763703"/>
            <a:ext cx="8800221" cy="597012"/>
          </a:xfrm>
        </p:spPr>
        <p:txBody>
          <a:bodyPr/>
          <a:lstStyle/>
          <a:p>
            <a:r>
              <a:rPr lang="en-US" dirty="0"/>
              <a:t>Behind the scenes of obesity rates bar graph</a:t>
            </a:r>
          </a:p>
        </p:txBody>
      </p:sp>
      <p:pic>
        <p:nvPicPr>
          <p:cNvPr id="6" name="Picture Placeholder 5" descr="A screenshot of a cell phone&#10;&#10;Description automatically generated">
            <a:extLst>
              <a:ext uri="{FF2B5EF4-FFF2-40B4-BE49-F238E27FC236}">
                <a16:creationId xmlns:a16="http://schemas.microsoft.com/office/drawing/2014/main" id="{D75CDFE2-A6B8-47FA-8C4D-21D297189676}"/>
              </a:ext>
            </a:extLst>
          </p:cNvPr>
          <p:cNvPicPr>
            <a:picLocks noGrp="1" noChangeAspect="1"/>
          </p:cNvPicPr>
          <p:nvPr>
            <p:ph type="pic" idx="1"/>
          </p:nvPr>
        </p:nvPicPr>
        <p:blipFill rotWithShape="1">
          <a:blip r:embed="rId3"/>
          <a:srcRect t="379" r="10678" b="-555"/>
          <a:stretch/>
        </p:blipFill>
        <p:spPr>
          <a:xfrm>
            <a:off x="9868288" y="548640"/>
            <a:ext cx="1749177" cy="5760720"/>
          </a:xfrm>
        </p:spPr>
      </p:pic>
      <p:sp>
        <p:nvSpPr>
          <p:cNvPr id="4" name="Text Placeholder 3">
            <a:extLst>
              <a:ext uri="{FF2B5EF4-FFF2-40B4-BE49-F238E27FC236}">
                <a16:creationId xmlns:a16="http://schemas.microsoft.com/office/drawing/2014/main" id="{87BC60FB-A976-4D75-86AD-39C1654B9F92}"/>
              </a:ext>
            </a:extLst>
          </p:cNvPr>
          <p:cNvSpPr>
            <a:spLocks noGrp="1"/>
          </p:cNvSpPr>
          <p:nvPr>
            <p:ph type="body" sz="half" idx="2"/>
          </p:nvPr>
        </p:nvSpPr>
        <p:spPr>
          <a:xfrm>
            <a:off x="653143" y="1710428"/>
            <a:ext cx="5056176" cy="4571999"/>
          </a:xfrm>
        </p:spPr>
        <p:txBody>
          <a:bodyPr/>
          <a:lstStyle/>
          <a:p>
            <a:pPr marL="285750" indent="-285750" algn="l">
              <a:buFont typeface="Arial" panose="020B0604020202020204" pitchFamily="34" charset="0"/>
              <a:buChar char="•"/>
            </a:pPr>
            <a:r>
              <a:rPr lang="en-US" sz="2000" dirty="0"/>
              <a:t>The concept is simple create a bar graph with multiple series.</a:t>
            </a:r>
          </a:p>
          <a:p>
            <a:pPr marL="285750" indent="-285750" algn="l">
              <a:buFont typeface="Arial" panose="020B0604020202020204" pitchFamily="34" charset="0"/>
              <a:buChar char="•"/>
            </a:pPr>
            <a:r>
              <a:rPr lang="en-US" sz="2000" dirty="0"/>
              <a:t>Create lists including the means (made formatting very simple)</a:t>
            </a:r>
          </a:p>
          <a:p>
            <a:pPr marL="285750" indent="-285750" algn="l">
              <a:buFont typeface="Arial" panose="020B0604020202020204" pitchFamily="34" charset="0"/>
              <a:buChar char="•"/>
            </a:pPr>
            <a:r>
              <a:rPr lang="en-US" sz="2000" dirty="0"/>
              <a:t>Used table to find and sort the means by year and age/gen</a:t>
            </a:r>
          </a:p>
          <a:p>
            <a:pPr marL="285750" indent="-285750" algn="l">
              <a:buFont typeface="Arial" panose="020B0604020202020204" pitchFamily="34" charset="0"/>
              <a:buChar char="•"/>
            </a:pPr>
            <a:endParaRPr lang="en-US" dirty="0"/>
          </a:p>
          <a:p>
            <a:pPr algn="l"/>
            <a:r>
              <a:rPr lang="en-US" dirty="0">
                <a:solidFill>
                  <a:srgbClr val="FFC000"/>
                </a:solidFill>
              </a:rPr>
              <a:t>subject = ['</a:t>
            </a:r>
            <a:r>
              <a:rPr lang="en-US" dirty="0" err="1">
                <a:solidFill>
                  <a:srgbClr val="FFC000"/>
                </a:solidFill>
              </a:rPr>
              <a:t>Data_Value</a:t>
            </a:r>
            <a:r>
              <a:rPr lang="en-US" dirty="0">
                <a:solidFill>
                  <a:srgbClr val="FFC000"/>
                </a:solidFill>
              </a:rPr>
              <a:t>']</a:t>
            </a:r>
          </a:p>
          <a:p>
            <a:pPr algn="l"/>
            <a:r>
              <a:rPr lang="en-US" dirty="0">
                <a:solidFill>
                  <a:srgbClr val="FFC000"/>
                </a:solidFill>
              </a:rPr>
              <a:t>dataset = </a:t>
            </a:r>
            <a:r>
              <a:rPr lang="en-US" dirty="0" err="1">
                <a:solidFill>
                  <a:srgbClr val="FFC000"/>
                </a:solidFill>
              </a:rPr>
              <a:t>obesity_data_df.groupby</a:t>
            </a:r>
            <a:r>
              <a:rPr lang="en-US" dirty="0">
                <a:solidFill>
                  <a:srgbClr val="FFC000"/>
                </a:solidFill>
              </a:rPr>
              <a:t>(['</a:t>
            </a:r>
            <a:r>
              <a:rPr lang="en-US" dirty="0" err="1">
                <a:solidFill>
                  <a:srgbClr val="FFC000"/>
                </a:solidFill>
              </a:rPr>
              <a:t>Year','Gen</a:t>
            </a:r>
            <a:r>
              <a:rPr lang="en-US" dirty="0">
                <a:solidFill>
                  <a:srgbClr val="FFC000"/>
                </a:solidFill>
              </a:rPr>
              <a:t>'])[subject].mean()</a:t>
            </a:r>
          </a:p>
          <a:p>
            <a:pPr algn="l"/>
            <a:r>
              <a:rPr lang="en-US" dirty="0">
                <a:solidFill>
                  <a:srgbClr val="FFC000"/>
                </a:solidFill>
              </a:rPr>
              <a:t>dataset</a:t>
            </a:r>
          </a:p>
        </p:txBody>
      </p:sp>
      <p:pic>
        <p:nvPicPr>
          <p:cNvPr id="8" name="Picture 7" descr="A screenshot of a social media post&#10;&#10;Description automatically generated">
            <a:extLst>
              <a:ext uri="{FF2B5EF4-FFF2-40B4-BE49-F238E27FC236}">
                <a16:creationId xmlns:a16="http://schemas.microsoft.com/office/drawing/2014/main" id="{B9515A4D-E1CB-46EF-9F84-1658AFEFF3BB}"/>
              </a:ext>
            </a:extLst>
          </p:cNvPr>
          <p:cNvPicPr>
            <a:picLocks noChangeAspect="1"/>
          </p:cNvPicPr>
          <p:nvPr/>
        </p:nvPicPr>
        <p:blipFill rotWithShape="1">
          <a:blip r:embed="rId4"/>
          <a:srcRect t="1" r="20807" b="660"/>
          <a:stretch/>
        </p:blipFill>
        <p:spPr>
          <a:xfrm>
            <a:off x="5863591" y="1710428"/>
            <a:ext cx="3850425" cy="4572000"/>
          </a:xfrm>
          <a:prstGeom prst="rect">
            <a:avLst/>
          </a:prstGeom>
        </p:spPr>
      </p:pic>
    </p:spTree>
    <p:extLst>
      <p:ext uri="{BB962C8B-B14F-4D97-AF65-F5344CB8AC3E}">
        <p14:creationId xmlns:p14="http://schemas.microsoft.com/office/powerpoint/2010/main" val="337554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E176C1-0C82-495F-B647-51FDC571D49D}"/>
              </a:ext>
            </a:extLst>
          </p:cNvPr>
          <p:cNvSpPr>
            <a:spLocks noGrp="1"/>
          </p:cNvSpPr>
          <p:nvPr>
            <p:ph type="title"/>
          </p:nvPr>
        </p:nvSpPr>
        <p:spPr>
          <a:xfrm>
            <a:off x="919119" y="238168"/>
            <a:ext cx="10353762" cy="970450"/>
          </a:xfrm>
        </p:spPr>
        <p:txBody>
          <a:bodyPr>
            <a:normAutofit fontScale="90000"/>
          </a:bodyPr>
          <a:lstStyle/>
          <a:p>
            <a:r>
              <a:rPr lang="en-US" dirty="0"/>
              <a:t>Does activity affect obesity over time, and how does it relate to different generations?</a:t>
            </a:r>
          </a:p>
        </p:txBody>
      </p:sp>
      <p:sp>
        <p:nvSpPr>
          <p:cNvPr id="6" name="Text Placeholder 5">
            <a:extLst>
              <a:ext uri="{FF2B5EF4-FFF2-40B4-BE49-F238E27FC236}">
                <a16:creationId xmlns:a16="http://schemas.microsoft.com/office/drawing/2014/main" id="{B94CE174-73DB-4C9F-8621-61AE87C0F581}"/>
              </a:ext>
            </a:extLst>
          </p:cNvPr>
          <p:cNvSpPr>
            <a:spLocks noGrp="1"/>
          </p:cNvSpPr>
          <p:nvPr>
            <p:ph type="body" idx="1"/>
          </p:nvPr>
        </p:nvSpPr>
        <p:spPr>
          <a:xfrm>
            <a:off x="622426" y="2083753"/>
            <a:ext cx="5112148" cy="692494"/>
          </a:xfrm>
        </p:spPr>
        <p:txBody>
          <a:bodyPr/>
          <a:lstStyle/>
          <a:p>
            <a:r>
              <a:rPr lang="en-US" dirty="0">
                <a:effectLst/>
              </a:rPr>
              <a:t>Percent of adults who engage in no leisure-time physical activity</a:t>
            </a:r>
            <a:endParaRPr lang="en-US" dirty="0"/>
          </a:p>
        </p:txBody>
      </p:sp>
      <p:pic>
        <p:nvPicPr>
          <p:cNvPr id="11" name="Content Placeholder 10" descr="A screenshot of a cell phone&#10;&#10;Description automatically generated">
            <a:extLst>
              <a:ext uri="{FF2B5EF4-FFF2-40B4-BE49-F238E27FC236}">
                <a16:creationId xmlns:a16="http://schemas.microsoft.com/office/drawing/2014/main" id="{786E60F7-74C0-47DC-8BFE-650504B27F72}"/>
              </a:ext>
            </a:extLst>
          </p:cNvPr>
          <p:cNvPicPr>
            <a:picLocks noGrp="1" noChangeAspect="1"/>
          </p:cNvPicPr>
          <p:nvPr>
            <p:ph sz="half" idx="2"/>
          </p:nvPr>
        </p:nvPicPr>
        <p:blipFill>
          <a:blip r:embed="rId2"/>
          <a:stretch>
            <a:fillRect/>
          </a:stretch>
        </p:blipFill>
        <p:spPr>
          <a:xfrm>
            <a:off x="896072" y="2962275"/>
            <a:ext cx="4564857" cy="3043238"/>
          </a:xfrm>
        </p:spPr>
      </p:pic>
      <p:sp>
        <p:nvSpPr>
          <p:cNvPr id="8" name="Text Placeholder 7">
            <a:extLst>
              <a:ext uri="{FF2B5EF4-FFF2-40B4-BE49-F238E27FC236}">
                <a16:creationId xmlns:a16="http://schemas.microsoft.com/office/drawing/2014/main" id="{5A93A5E6-1916-48A3-88D6-BBD703A501DF}"/>
              </a:ext>
            </a:extLst>
          </p:cNvPr>
          <p:cNvSpPr>
            <a:spLocks noGrp="1"/>
          </p:cNvSpPr>
          <p:nvPr>
            <p:ph type="body" sz="quarter" idx="3"/>
          </p:nvPr>
        </p:nvSpPr>
        <p:spPr>
          <a:xfrm>
            <a:off x="6096000" y="1891523"/>
            <a:ext cx="5473574" cy="970450"/>
          </a:xfrm>
        </p:spPr>
        <p:txBody>
          <a:bodyPr/>
          <a:lstStyle/>
          <a:p>
            <a:r>
              <a:rPr lang="en-US" sz="1800" dirty="0"/>
              <a:t>Percent of adults who achieve at least 300 minutes a week of moderate intensity aerobic physical activity or 150 minutes a week of vigorous intensity aerobic activity</a:t>
            </a:r>
          </a:p>
        </p:txBody>
      </p:sp>
      <p:pic>
        <p:nvPicPr>
          <p:cNvPr id="4" name="Content Placeholder 3">
            <a:extLst>
              <a:ext uri="{FF2B5EF4-FFF2-40B4-BE49-F238E27FC236}">
                <a16:creationId xmlns:a16="http://schemas.microsoft.com/office/drawing/2014/main" id="{740D84D1-CEC2-4B48-AAE4-49F41A5C1760}"/>
              </a:ext>
            </a:extLst>
          </p:cNvPr>
          <p:cNvPicPr>
            <a:picLocks noGrp="1" noChangeAspect="1"/>
          </p:cNvPicPr>
          <p:nvPr>
            <p:ph sz="quarter" idx="4"/>
          </p:nvPr>
        </p:nvPicPr>
        <p:blipFill>
          <a:blip r:embed="rId3"/>
          <a:stretch>
            <a:fillRect/>
          </a:stretch>
        </p:blipFill>
        <p:spPr>
          <a:xfrm>
            <a:off x="6587413" y="2962275"/>
            <a:ext cx="4491726" cy="2994484"/>
          </a:xfrm>
          <a:prstGeom prst="rect">
            <a:avLst/>
          </a:prstGeom>
        </p:spPr>
      </p:pic>
    </p:spTree>
    <p:extLst>
      <p:ext uri="{BB962C8B-B14F-4D97-AF65-F5344CB8AC3E}">
        <p14:creationId xmlns:p14="http://schemas.microsoft.com/office/powerpoint/2010/main" val="33560469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418F4C055AA04CBEA051B01E548FE7" ma:contentTypeVersion="13" ma:contentTypeDescription="Create a new document." ma:contentTypeScope="" ma:versionID="a5f2c2fe61caae45080789e8c5528b2f">
  <xsd:schema xmlns:xsd="http://www.w3.org/2001/XMLSchema" xmlns:xs="http://www.w3.org/2001/XMLSchema" xmlns:p="http://schemas.microsoft.com/office/2006/metadata/properties" xmlns:ns3="077ba8de-886e-4701-a0e4-49abe3faf475" xmlns:ns4="d089999e-d689-414c-b886-05d2fa5e20b3" targetNamespace="http://schemas.microsoft.com/office/2006/metadata/properties" ma:root="true" ma:fieldsID="93eda08b370dbb512178adfafbb22c23" ns3:_="" ns4:_="">
    <xsd:import namespace="077ba8de-886e-4701-a0e4-49abe3faf475"/>
    <xsd:import namespace="d089999e-d689-414c-b886-05d2fa5e20b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7ba8de-886e-4701-a0e4-49abe3faf4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89999e-d689-414c-b886-05d2fa5e20b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77ba8de-886e-4701-a0e4-49abe3faf47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98B74E9E-F00A-40CA-B9BC-379999B16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7ba8de-886e-4701-a0e4-49abe3faf475"/>
    <ds:schemaRef ds:uri="d089999e-d689-414c-b886-05d2fa5e20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d089999e-d689-414c-b886-05d2fa5e20b3"/>
    <ds:schemaRef ds:uri="http://schemas.microsoft.com/office/2006/documentManagement/types"/>
    <ds:schemaRef ds:uri="http://purl.org/dc/elements/1.1/"/>
    <ds:schemaRef ds:uri="http://schemas.openxmlformats.org/package/2006/metadata/core-properties"/>
    <ds:schemaRef ds:uri="http://purl.org/dc/terms/"/>
    <ds:schemaRef ds:uri="http://purl.org/dc/dcmitype/"/>
    <ds:schemaRef ds:uri="077ba8de-886e-4701-a0e4-49abe3faf475"/>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1079</Words>
  <Application>Microsoft Office PowerPoint</Application>
  <PresentationFormat>Widescreen</PresentationFormat>
  <Paragraphs>81</Paragraphs>
  <Slides>21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Nova</vt:lpstr>
      <vt:lpstr>Arial Nova Light</vt:lpstr>
      <vt:lpstr>Calibri</vt:lpstr>
      <vt:lpstr>Slack-Lato</vt:lpstr>
      <vt:lpstr>Wingdings</vt:lpstr>
      <vt:lpstr>Wingdings 2</vt:lpstr>
      <vt:lpstr>SlateVTI</vt:lpstr>
      <vt:lpstr>The Impact of Behavioral Traits   of Gen X and Millennials on Obesity. </vt:lpstr>
      <vt:lpstr>Introduction</vt:lpstr>
      <vt:lpstr>Hypothesis</vt:lpstr>
      <vt:lpstr>Questions &amp; Data Explored</vt:lpstr>
      <vt:lpstr>What kinds of data was needed?  Where did we find it</vt:lpstr>
      <vt:lpstr>Data Cleanup &amp; Exploration</vt:lpstr>
      <vt:lpstr>How have obesity rates of Gen X and Gen Y changed over the years?</vt:lpstr>
      <vt:lpstr>Behind the scenes of obesity rates bar graph</vt:lpstr>
      <vt:lpstr>Does activity affect obesity over time, and how does it relate to different generations?</vt:lpstr>
      <vt:lpstr>Does activity affect obesity over time, and how does it relate to different generations?</vt:lpstr>
      <vt:lpstr>Does activity affect obesity over time, and how does it relate to different generations?</vt:lpstr>
      <vt:lpstr>Generation X</vt:lpstr>
      <vt:lpstr>Millennials</vt:lpstr>
      <vt:lpstr>Correlation does not imply Causation</vt:lpstr>
      <vt:lpstr>PowerPoint Presentation</vt:lpstr>
      <vt:lpstr>Discussion</vt:lpstr>
      <vt:lpstr>Post Mortem</vt:lpstr>
      <vt:lpstr>ValueError: x and y must have the same length. </vt:lpstr>
      <vt:lpstr>Deleting a ‘(‘</vt:lpstr>
      <vt:lpstr>Heatmap of the Top 10 Areas for Obesity  (GenX and Millennials combined)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2020-07-02T21:24:08Z</dcterms:created>
  <dcterms:modified xsi:type="dcterms:W3CDTF">2020-07-02T22:38:52Z</dcterms:modified>
</cp:coreProperties>
</file>